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59" r:id="rId6"/>
    <p:sldId id="260" r:id="rId7"/>
    <p:sldId id="261" r:id="rId8"/>
    <p:sldId id="264" r:id="rId9"/>
    <p:sldId id="263" r:id="rId10"/>
    <p:sldId id="262" r:id="rId11"/>
    <p:sldId id="266"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p:scale>
          <a:sx n="75" d="100"/>
          <a:sy n="75" d="100"/>
        </p:scale>
        <p:origin x="-384" y="-3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8D1839-E954-454A-9423-9AF6E3CEA8EE}" type="datetimeFigureOut">
              <a:rPr lang="en-US" smtClean="0"/>
              <a:pPr/>
              <a:t>18-Oct-17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414972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D1839-E954-454A-9423-9AF6E3CEA8EE}" type="datetimeFigureOut">
              <a:rPr lang="en-US" smtClean="0"/>
              <a:pPr/>
              <a:t>18-Oct-17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274534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D1839-E954-454A-9423-9AF6E3CEA8EE}" type="datetimeFigureOut">
              <a:rPr lang="en-US" smtClean="0"/>
              <a:pPr/>
              <a:t>18-Oct-17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171542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D1839-E954-454A-9423-9AF6E3CEA8EE}" type="datetimeFigureOut">
              <a:rPr lang="en-US" smtClean="0"/>
              <a:pPr/>
              <a:t>18-Oct-17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3238704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8D1839-E954-454A-9423-9AF6E3CEA8EE}" type="datetimeFigureOut">
              <a:rPr lang="en-US" smtClean="0"/>
              <a:pPr/>
              <a:t>18-Oct-17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345151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8D1839-E954-454A-9423-9AF6E3CEA8EE}" type="datetimeFigureOut">
              <a:rPr lang="en-US" smtClean="0"/>
              <a:pPr/>
              <a:t>18-Oct-17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3780930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8D1839-E954-454A-9423-9AF6E3CEA8EE}" type="datetimeFigureOut">
              <a:rPr lang="en-US" smtClean="0"/>
              <a:pPr/>
              <a:t>18-Oct-17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217065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8D1839-E954-454A-9423-9AF6E3CEA8EE}" type="datetimeFigureOut">
              <a:rPr lang="en-US" smtClean="0"/>
              <a:pPr/>
              <a:t>18-Oct-17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39139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D1839-E954-454A-9423-9AF6E3CEA8EE}" type="datetimeFigureOut">
              <a:rPr lang="en-US" smtClean="0"/>
              <a:pPr/>
              <a:t>18-Oct-17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4212753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D1839-E954-454A-9423-9AF6E3CEA8EE}" type="datetimeFigureOut">
              <a:rPr lang="en-US" smtClean="0"/>
              <a:pPr/>
              <a:t>18-Oct-17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122439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D1839-E954-454A-9423-9AF6E3CEA8EE}" type="datetimeFigureOut">
              <a:rPr lang="en-US" smtClean="0"/>
              <a:pPr/>
              <a:t>18-Oct-17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44585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D1839-E954-454A-9423-9AF6E3CEA8EE}" type="datetimeFigureOut">
              <a:rPr lang="en-US" smtClean="0"/>
              <a:pPr/>
              <a:t>18-Oct-17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4C444-B16D-4BF4-9283-A54D3DD5E1F2}" type="slidenum">
              <a:rPr lang="en-US" smtClean="0"/>
              <a:pPr/>
              <a:t>‹#›</a:t>
            </a:fld>
            <a:endParaRPr lang="en-US"/>
          </a:p>
        </p:txBody>
      </p:sp>
    </p:spTree>
    <p:extLst>
      <p:ext uri="{BB962C8B-B14F-4D97-AF65-F5344CB8AC3E}">
        <p14:creationId xmlns="" xmlns:p14="http://schemas.microsoft.com/office/powerpoint/2010/main" val="47621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3474" y="1390650"/>
            <a:ext cx="9144000" cy="2438400"/>
          </a:xfrm>
        </p:spPr>
        <p:txBody>
          <a:bodyPr>
            <a:normAutofit fontScale="90000"/>
          </a:bodyPr>
          <a:lstStyle/>
          <a:p>
            <a:r>
              <a:rPr lang="hi-IN" b="1" dirty="0" smtClean="0">
                <a:latin typeface="Arial Unicode MS" pitchFamily="34" charset="-128"/>
                <a:ea typeface="Arial Unicode MS" pitchFamily="34" charset="-128"/>
                <a:cs typeface="Arial Unicode MS" pitchFamily="34" charset="-128"/>
              </a:rPr>
              <a:t>मैपिनर सॉफ्टवेयर का उपयोग कर वृक्षारोपण के नक्‍शे बनाना</a:t>
            </a:r>
            <a:endParaRPr lang="en-US" b="1" dirty="0">
              <a:latin typeface="Arial Unicode MS" pitchFamily="34" charset="-128"/>
              <a:ea typeface="Arial Unicode MS" pitchFamily="34" charset="-128"/>
              <a:cs typeface="Arial Unicode MS" pitchFamily="34" charset="-128"/>
            </a:endParaRPr>
          </a:p>
        </p:txBody>
      </p:sp>
      <p:sp>
        <p:nvSpPr>
          <p:cNvPr id="3" name="Subtitle 2"/>
          <p:cNvSpPr>
            <a:spLocks noGrp="1"/>
          </p:cNvSpPr>
          <p:nvPr>
            <p:ph type="subTitle" idx="1"/>
          </p:nvPr>
        </p:nvSpPr>
        <p:spPr>
          <a:xfrm>
            <a:off x="1323474" y="4686300"/>
            <a:ext cx="9144000" cy="1193800"/>
          </a:xfrm>
        </p:spPr>
        <p:txBody>
          <a:bodyPr>
            <a:normAutofit/>
          </a:bodyPr>
          <a:lstStyle/>
          <a:p>
            <a:r>
              <a:rPr lang="hi-IN" sz="2800" b="1" dirty="0" smtClean="0">
                <a:solidFill>
                  <a:srgbClr val="00B050"/>
                </a:solidFill>
                <a:latin typeface="Arial Unicode MS" pitchFamily="34" charset="-128"/>
                <a:ea typeface="Arial Unicode MS" pitchFamily="34" charset="-128"/>
                <a:cs typeface="Arial Unicode MS" pitchFamily="34" charset="-128"/>
              </a:rPr>
              <a:t>मध्‍य प्रदेश वन विभाग - सूचना प्रौद्योगिकी शाखा</a:t>
            </a:r>
          </a:p>
          <a:p>
            <a:r>
              <a:rPr lang="hi-IN" sz="2800" b="1" dirty="0" smtClean="0">
                <a:solidFill>
                  <a:srgbClr val="00B050"/>
                </a:solidFill>
                <a:latin typeface="Arial Unicode MS" pitchFamily="34" charset="-128"/>
                <a:ea typeface="Arial Unicode MS" pitchFamily="34" charset="-128"/>
                <a:cs typeface="Arial Unicode MS" pitchFamily="34" charset="-128"/>
              </a:rPr>
              <a:t>सतपुडा भवन, भोपाल </a:t>
            </a:r>
            <a:endParaRPr lang="en-US" sz="2800" b="1" dirty="0">
              <a:solidFill>
                <a:srgbClr val="00B050"/>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 xmlns:p14="http://schemas.microsoft.com/office/powerpoint/2010/main" val="890649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77967"/>
            <a:ext cx="11544300" cy="565317"/>
          </a:xfrm>
        </p:spPr>
        <p:txBody>
          <a:bodyPr>
            <a:normAutofit/>
          </a:bodyPr>
          <a:lstStyle/>
          <a:p>
            <a:pPr algn="ctr"/>
            <a:r>
              <a:rPr lang="en-US" sz="3200" b="1" dirty="0" smtClean="0">
                <a:latin typeface="Arial Unicode MS" pitchFamily="34" charset="-128"/>
                <a:ea typeface="Arial Unicode MS" pitchFamily="34" charset="-128"/>
                <a:cs typeface="Arial Unicode MS" pitchFamily="34" charset="-128"/>
              </a:rPr>
              <a:t>3</a:t>
            </a:r>
            <a:r>
              <a:rPr lang="hi-IN" sz="3200" b="1" dirty="0" smtClean="0">
                <a:latin typeface="Arial Unicode MS" pitchFamily="34" charset="-128"/>
                <a:ea typeface="Arial Unicode MS" pitchFamily="34" charset="-128"/>
                <a:cs typeface="Arial Unicode MS" pitchFamily="34" charset="-128"/>
              </a:rPr>
              <a:t> - पाइंट फीचर लॉग करने की प्रक्रिया </a:t>
            </a:r>
            <a:endParaRPr lang="en-US" sz="3200" b="1"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53014" y="1284739"/>
            <a:ext cx="2356886" cy="4190020"/>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70521" y="1329242"/>
            <a:ext cx="2275772" cy="4045818"/>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824141" y="1327203"/>
            <a:ext cx="2215315" cy="3938337"/>
          </a:xfrm>
          <a:prstGeom prst="rect">
            <a:avLst/>
          </a:prstGeom>
        </p:spPr>
      </p:pic>
      <p:sp>
        <p:nvSpPr>
          <p:cNvPr id="7" name="Rectangle 6"/>
          <p:cNvSpPr/>
          <p:nvPr/>
        </p:nvSpPr>
        <p:spPr>
          <a:xfrm>
            <a:off x="524974" y="5598608"/>
            <a:ext cx="3132626" cy="861774"/>
          </a:xfrm>
          <a:prstGeom prst="rect">
            <a:avLst/>
          </a:prstGeom>
        </p:spPr>
        <p:txBody>
          <a:bodyPr wrap="square">
            <a:spAutoFit/>
          </a:bodyPr>
          <a:lstStyle/>
          <a:p>
            <a:pPr algn="just"/>
            <a:r>
              <a:rPr lang="hi-IN" sz="1600" dirty="0" smtClean="0">
                <a:latin typeface="Arial Unicode MS" pitchFamily="34" charset="-128"/>
                <a:ea typeface="Arial Unicode MS" pitchFamily="34" charset="-128"/>
                <a:cs typeface="Arial Unicode MS" pitchFamily="34" charset="-128"/>
              </a:rPr>
              <a:t> स्‍क्रीन पर प्रदर्शित विंडो पर टैप करने पर निम्‍न विकल्‍प दिखाई देते है, जिनमें से हमें वेपाइंट को टैप करना है</a:t>
            </a:r>
            <a:r>
              <a:rPr lang="en-US" dirty="0" smtClean="0">
                <a:latin typeface="Kruti Dev 010" pitchFamily="2" charset="0"/>
              </a:rPr>
              <a:t>S</a:t>
            </a:r>
            <a:endParaRPr lang="en-US" dirty="0"/>
          </a:p>
        </p:txBody>
      </p:sp>
      <p:sp>
        <p:nvSpPr>
          <p:cNvPr id="8" name="Rectangle 7"/>
          <p:cNvSpPr/>
          <p:nvPr/>
        </p:nvSpPr>
        <p:spPr>
          <a:xfrm>
            <a:off x="3551713" y="1405995"/>
            <a:ext cx="715260" cy="338554"/>
          </a:xfrm>
          <a:prstGeom prst="rect">
            <a:avLst/>
          </a:prstGeom>
        </p:spPr>
        <p:txBody>
          <a:bodyPr wrap="none">
            <a:spAutoFit/>
          </a:bodyPr>
          <a:lstStyle/>
          <a:p>
            <a:r>
              <a:rPr lang="hi-IN" sz="1600" dirty="0" smtClean="0">
                <a:latin typeface="Arial Unicode MS" pitchFamily="34" charset="-128"/>
                <a:ea typeface="Arial Unicode MS" pitchFamily="34" charset="-128"/>
                <a:cs typeface="Arial Unicode MS" pitchFamily="34" charset="-128"/>
              </a:rPr>
              <a:t>वेपाइंट</a:t>
            </a:r>
            <a:endParaRPr lang="en-US" sz="1600" dirty="0">
              <a:latin typeface="Arial Unicode MS" pitchFamily="34" charset="-128"/>
              <a:ea typeface="Arial Unicode MS" pitchFamily="34" charset="-128"/>
              <a:cs typeface="Arial Unicode MS" pitchFamily="34" charset="-128"/>
            </a:endParaRPr>
          </a:p>
        </p:txBody>
      </p:sp>
      <p:sp>
        <p:nvSpPr>
          <p:cNvPr id="9" name="Rectangle 8"/>
          <p:cNvSpPr/>
          <p:nvPr/>
        </p:nvSpPr>
        <p:spPr>
          <a:xfrm>
            <a:off x="3557618" y="2023353"/>
            <a:ext cx="1127232" cy="338554"/>
          </a:xfrm>
          <a:prstGeom prst="rect">
            <a:avLst/>
          </a:prstGeom>
        </p:spPr>
        <p:txBody>
          <a:bodyPr wrap="none">
            <a:spAutoFit/>
          </a:bodyPr>
          <a:lstStyle/>
          <a:p>
            <a:r>
              <a:rPr lang="hi-IN" sz="1600" dirty="0" smtClean="0">
                <a:latin typeface="Arial Unicode MS" pitchFamily="34" charset="-128"/>
                <a:ea typeface="Arial Unicode MS" pitchFamily="34" charset="-128"/>
                <a:cs typeface="Arial Unicode MS" pitchFamily="34" charset="-128"/>
              </a:rPr>
              <a:t>लाईन फीचर</a:t>
            </a:r>
            <a:endParaRPr lang="en-US" sz="1600" dirty="0">
              <a:latin typeface="Arial Unicode MS" pitchFamily="34" charset="-128"/>
              <a:ea typeface="Arial Unicode MS" pitchFamily="34" charset="-128"/>
              <a:cs typeface="Arial Unicode MS" pitchFamily="34" charset="-128"/>
            </a:endParaRPr>
          </a:p>
        </p:txBody>
      </p:sp>
      <p:sp>
        <p:nvSpPr>
          <p:cNvPr id="10" name="Rectangle 9"/>
          <p:cNvSpPr/>
          <p:nvPr/>
        </p:nvSpPr>
        <p:spPr>
          <a:xfrm>
            <a:off x="3570318" y="2332906"/>
            <a:ext cx="976282" cy="584775"/>
          </a:xfrm>
          <a:prstGeom prst="rect">
            <a:avLst/>
          </a:prstGeom>
        </p:spPr>
        <p:txBody>
          <a:bodyPr wrap="square">
            <a:spAutoFit/>
          </a:bodyPr>
          <a:lstStyle/>
          <a:p>
            <a:r>
              <a:rPr lang="hi-IN" sz="1600" dirty="0" smtClean="0">
                <a:latin typeface="Arial Unicode MS" pitchFamily="34" charset="-128"/>
                <a:ea typeface="Arial Unicode MS" pitchFamily="34" charset="-128"/>
                <a:cs typeface="Arial Unicode MS" pitchFamily="34" charset="-128"/>
              </a:rPr>
              <a:t>पॉलीगान फीचर</a:t>
            </a:r>
            <a:endParaRPr lang="en-US" sz="1600" dirty="0">
              <a:latin typeface="Arial Unicode MS" pitchFamily="34" charset="-128"/>
              <a:ea typeface="Arial Unicode MS" pitchFamily="34" charset="-128"/>
              <a:cs typeface="Arial Unicode MS" pitchFamily="34" charset="-128"/>
            </a:endParaRPr>
          </a:p>
        </p:txBody>
      </p:sp>
      <p:sp>
        <p:nvSpPr>
          <p:cNvPr id="11" name="Rectangle 10"/>
          <p:cNvSpPr/>
          <p:nvPr/>
        </p:nvSpPr>
        <p:spPr>
          <a:xfrm>
            <a:off x="3557618" y="1729205"/>
            <a:ext cx="615874" cy="338554"/>
          </a:xfrm>
          <a:prstGeom prst="rect">
            <a:avLst/>
          </a:prstGeom>
        </p:spPr>
        <p:txBody>
          <a:bodyPr wrap="none">
            <a:spAutoFit/>
          </a:bodyPr>
          <a:lstStyle/>
          <a:p>
            <a:r>
              <a:rPr lang="hi-IN" sz="1600" dirty="0" smtClean="0">
                <a:latin typeface="Arial Unicode MS" pitchFamily="34" charset="-128"/>
                <a:ea typeface="Arial Unicode MS" pitchFamily="34" charset="-128"/>
                <a:cs typeface="Arial Unicode MS" pitchFamily="34" charset="-128"/>
              </a:rPr>
              <a:t>कैमरा</a:t>
            </a:r>
            <a:endParaRPr lang="en-US" sz="1600" dirty="0">
              <a:latin typeface="Arial Unicode MS" pitchFamily="34" charset="-128"/>
              <a:ea typeface="Arial Unicode MS" pitchFamily="34" charset="-128"/>
              <a:cs typeface="Arial Unicode MS" pitchFamily="34" charset="-128"/>
            </a:endParaRPr>
          </a:p>
        </p:txBody>
      </p:sp>
      <p:cxnSp>
        <p:nvCxnSpPr>
          <p:cNvPr id="12" name="Straight Arrow Connector 11"/>
          <p:cNvCxnSpPr/>
          <p:nvPr/>
        </p:nvCxnSpPr>
        <p:spPr>
          <a:xfrm flipH="1">
            <a:off x="2945994" y="1566164"/>
            <a:ext cx="658585" cy="3292"/>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949139" y="1901681"/>
            <a:ext cx="658585" cy="3292"/>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944395" y="2191310"/>
            <a:ext cx="658585" cy="3292"/>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956243" y="2531739"/>
            <a:ext cx="658585" cy="3292"/>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04821" y="5693342"/>
            <a:ext cx="1359668" cy="338554"/>
          </a:xfrm>
          <a:prstGeom prst="rect">
            <a:avLst/>
          </a:prstGeom>
        </p:spPr>
        <p:txBody>
          <a:bodyPr wrap="none">
            <a:spAutoFit/>
          </a:bodyPr>
          <a:lstStyle/>
          <a:p>
            <a:r>
              <a:rPr lang="hi-IN" sz="1600" dirty="0" smtClean="0">
                <a:latin typeface="Arial Unicode MS" pitchFamily="34" charset="-128"/>
                <a:ea typeface="Arial Unicode MS" pitchFamily="34" charset="-128"/>
                <a:cs typeface="Arial Unicode MS" pitchFamily="34" charset="-128"/>
              </a:rPr>
              <a:t>वेपाइंट लोकेशन</a:t>
            </a:r>
            <a:endParaRPr lang="en-US" dirty="0"/>
          </a:p>
        </p:txBody>
      </p:sp>
      <p:cxnSp>
        <p:nvCxnSpPr>
          <p:cNvPr id="18" name="Straight Arrow Connector 17"/>
          <p:cNvCxnSpPr/>
          <p:nvPr/>
        </p:nvCxnSpPr>
        <p:spPr>
          <a:xfrm flipH="1" flipV="1">
            <a:off x="5845163" y="3722300"/>
            <a:ext cx="22237" cy="1980000"/>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444264" y="1453568"/>
            <a:ext cx="891591" cy="338554"/>
          </a:xfrm>
          <a:prstGeom prst="rect">
            <a:avLst/>
          </a:prstGeom>
        </p:spPr>
        <p:txBody>
          <a:bodyPr wrap="none">
            <a:spAutoFit/>
          </a:bodyPr>
          <a:lstStyle/>
          <a:p>
            <a:r>
              <a:rPr lang="hi-IN" sz="1600" dirty="0" smtClean="0">
                <a:latin typeface="Arial Unicode MS" pitchFamily="34" charset="-128"/>
                <a:ea typeface="Arial Unicode MS" pitchFamily="34" charset="-128"/>
                <a:cs typeface="Arial Unicode MS" pitchFamily="34" charset="-128"/>
              </a:rPr>
              <a:t>टैप कैमरा</a:t>
            </a:r>
            <a:endParaRPr lang="en-US" dirty="0"/>
          </a:p>
        </p:txBody>
      </p:sp>
      <p:cxnSp>
        <p:nvCxnSpPr>
          <p:cNvPr id="21" name="Straight Arrow Connector 20"/>
          <p:cNvCxnSpPr/>
          <p:nvPr/>
        </p:nvCxnSpPr>
        <p:spPr>
          <a:xfrm flipH="1" flipV="1">
            <a:off x="10039456" y="1596084"/>
            <a:ext cx="380204" cy="16496"/>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607299" y="5338552"/>
            <a:ext cx="3953711" cy="1323439"/>
          </a:xfrm>
          <a:prstGeom prst="rect">
            <a:avLst/>
          </a:prstGeom>
        </p:spPr>
        <p:txBody>
          <a:bodyPr wrap="square">
            <a:spAutoFit/>
          </a:bodyPr>
          <a:lstStyle/>
          <a:p>
            <a:pPr algn="just"/>
            <a:r>
              <a:rPr lang="hi-IN" sz="1600" dirty="0" smtClean="0">
                <a:latin typeface="Arial Unicode MS" pitchFamily="34" charset="-128"/>
                <a:ea typeface="Arial Unicode MS" pitchFamily="34" charset="-128"/>
                <a:cs typeface="Arial Unicode MS" pitchFamily="34" charset="-128"/>
              </a:rPr>
              <a:t>समान्‍य रूप से पाइंट की जानकारी वेपाइंट 1 नाम से सेव होती है, जिसे हम की-बोर्ड की सहायता से वेपाइंट का नाम को बदल भी सकते है , अन्‍य लोकेशन की रीडिंग लेने के लिये उक्‍त प्रक्रिया को दोहराए । </a:t>
            </a:r>
            <a:endParaRPr lang="en-US" dirty="0"/>
          </a:p>
        </p:txBody>
      </p:sp>
      <p:cxnSp>
        <p:nvCxnSpPr>
          <p:cNvPr id="24" name="Straight Arrow Connector 23"/>
          <p:cNvCxnSpPr/>
          <p:nvPr/>
        </p:nvCxnSpPr>
        <p:spPr>
          <a:xfrm flipH="1">
            <a:off x="8732921" y="2860557"/>
            <a:ext cx="1796118" cy="1"/>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0480174" y="2678100"/>
            <a:ext cx="1569848" cy="338554"/>
          </a:xfrm>
          <a:prstGeom prst="rect">
            <a:avLst/>
          </a:prstGeom>
        </p:spPr>
        <p:txBody>
          <a:bodyPr wrap="square">
            <a:spAutoFit/>
          </a:bodyPr>
          <a:lstStyle/>
          <a:p>
            <a:r>
              <a:rPr lang="hi-IN" sz="1600" dirty="0" smtClean="0">
                <a:latin typeface="Arial Unicode MS" pitchFamily="34" charset="-128"/>
                <a:ea typeface="Arial Unicode MS" pitchFamily="34" charset="-128"/>
                <a:cs typeface="Arial Unicode MS" pitchFamily="34" charset="-128"/>
              </a:rPr>
              <a:t>वेपाइंट नाम</a:t>
            </a:r>
            <a:endParaRPr lang="en-US" sz="1600" dirty="0">
              <a:latin typeface="Arial Unicode MS" pitchFamily="34" charset="-128"/>
              <a:ea typeface="Arial Unicode MS" pitchFamily="34" charset="-128"/>
              <a:cs typeface="Arial Unicode MS" pitchFamily="34" charset="-128"/>
            </a:endParaRPr>
          </a:p>
        </p:txBody>
      </p:sp>
    </p:spTree>
    <p:extLst>
      <p:ext uri="{BB962C8B-B14F-4D97-AF65-F5344CB8AC3E}">
        <p14:creationId xmlns="" xmlns:p14="http://schemas.microsoft.com/office/powerpoint/2010/main" val="1479018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59104" y="823773"/>
            <a:ext cx="2359331" cy="4194368"/>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56411" y="834460"/>
            <a:ext cx="2359332" cy="4194368"/>
          </a:xfrm>
          <a:prstGeom prst="rect">
            <a:avLst/>
          </a:prstGeom>
        </p:spPr>
      </p:pic>
      <p:sp>
        <p:nvSpPr>
          <p:cNvPr id="8" name="Title 1"/>
          <p:cNvSpPr txBox="1">
            <a:spLocks/>
          </p:cNvSpPr>
          <p:nvPr/>
        </p:nvSpPr>
        <p:spPr>
          <a:xfrm>
            <a:off x="423392" y="5588914"/>
            <a:ext cx="11578108" cy="9402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hi-IN" sz="2400" dirty="0" smtClean="0">
                <a:latin typeface="Arial Unicode MS" pitchFamily="34" charset="-128"/>
                <a:ea typeface="Arial Unicode MS" pitchFamily="34" charset="-128"/>
                <a:cs typeface="Arial Unicode MS" pitchFamily="34" charset="-128"/>
              </a:rPr>
              <a:t>(चित्र-1) में प्रदर्शित चिह्न पर टैप कर स्‍क्रीन को बाई से दाई की ओर स्‍लाईड करने पर (चित्र-2) प्रदर्शित होती है, जिसमें आपको शेयर फाईल को टैप करना है, जिससे (चित्र-3) प्रदर्शित होता है, </a:t>
            </a:r>
            <a:r>
              <a:rPr lang="hi-IN" sz="2400" dirty="0" smtClean="0">
                <a:latin typeface="Arial Unicode MS" pitchFamily="34" charset="-128"/>
                <a:ea typeface="Arial Unicode MS" pitchFamily="34" charset="-128"/>
                <a:cs typeface="Arial Unicode MS" pitchFamily="34" charset="-128"/>
              </a:rPr>
              <a:t>जिसमें आपको जीमेल को टैप कर प्रदाय जीमेल एड्रेस पर  डाटा ट्रांसफर करना </a:t>
            </a:r>
            <a:r>
              <a:rPr lang="hi-IN" sz="2400" dirty="0" smtClean="0">
                <a:latin typeface="Arial Unicode MS" pitchFamily="34" charset="-128"/>
                <a:ea typeface="Arial Unicode MS" pitchFamily="34" charset="-128"/>
                <a:cs typeface="Arial Unicode MS" pitchFamily="34" charset="-128"/>
              </a:rPr>
              <a:t>है।</a:t>
            </a:r>
            <a:endParaRPr lang="en-US" sz="2400" dirty="0">
              <a:latin typeface="Arial Unicode MS" pitchFamily="34" charset="-128"/>
              <a:ea typeface="Arial Unicode MS" pitchFamily="34" charset="-128"/>
              <a:cs typeface="Arial Unicode MS" pitchFamily="34" charset="-128"/>
            </a:endParaRPr>
          </a:p>
        </p:txBody>
      </p:sp>
      <p:sp>
        <p:nvSpPr>
          <p:cNvPr id="9" name="Title 1"/>
          <p:cNvSpPr txBox="1">
            <a:spLocks/>
          </p:cNvSpPr>
          <p:nvPr/>
        </p:nvSpPr>
        <p:spPr>
          <a:xfrm>
            <a:off x="1206012" y="5118002"/>
            <a:ext cx="9946460" cy="32000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i-IN" sz="2400" dirty="0" smtClean="0">
                <a:latin typeface="Arial Unicode MS" pitchFamily="34" charset="-128"/>
                <a:ea typeface="Arial Unicode MS" pitchFamily="34" charset="-128"/>
                <a:cs typeface="Arial Unicode MS" pitchFamily="34" charset="-128"/>
              </a:rPr>
              <a:t>       (चित्र-1)</a:t>
            </a:r>
            <a:r>
              <a:rPr lang="en-US" sz="2400" dirty="0" smtClean="0"/>
              <a:t> </a:t>
            </a:r>
            <a:r>
              <a:rPr lang="hi-IN" sz="2400" dirty="0" smtClean="0"/>
              <a:t>                         </a:t>
            </a:r>
            <a:r>
              <a:rPr lang="hi-IN" sz="2400" dirty="0" smtClean="0">
                <a:latin typeface="Arial Unicode MS" pitchFamily="34" charset="-128"/>
                <a:ea typeface="Arial Unicode MS" pitchFamily="34" charset="-128"/>
                <a:cs typeface="Arial Unicode MS" pitchFamily="34" charset="-128"/>
              </a:rPr>
              <a:t>(चित्र-2)                                            (चित्र-3)</a:t>
            </a:r>
            <a:r>
              <a:rPr lang="en-US" sz="2400" dirty="0" smtClean="0"/>
              <a:t>                                                                  </a:t>
            </a:r>
            <a:endParaRPr lang="en-US" sz="2400" dirty="0"/>
          </a:p>
        </p:txBody>
      </p:sp>
      <p:cxnSp>
        <p:nvCxnSpPr>
          <p:cNvPr id="13" name="Elbow Connector 12"/>
          <p:cNvCxnSpPr/>
          <p:nvPr/>
        </p:nvCxnSpPr>
        <p:spPr>
          <a:xfrm rot="5400000">
            <a:off x="984331" y="428965"/>
            <a:ext cx="666750" cy="447675"/>
          </a:xfrm>
          <a:prstGeom prst="bentConnector3">
            <a:avLst>
              <a:gd name="adj1" fmla="val 37970"/>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6200000" flipH="1">
            <a:off x="4575876" y="2001596"/>
            <a:ext cx="1085850" cy="59055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079500" y="0"/>
            <a:ext cx="10261600" cy="787400"/>
          </a:xfrm>
        </p:spPr>
        <p:txBody>
          <a:bodyPr>
            <a:noAutofit/>
          </a:bodyPr>
          <a:lstStyle/>
          <a:p>
            <a:pPr algn="ctr"/>
            <a:r>
              <a:rPr lang="hi-IN" sz="3200" b="1" dirty="0" smtClean="0">
                <a:latin typeface="Arial Unicode MS" pitchFamily="34" charset="-128"/>
                <a:ea typeface="Arial Unicode MS" pitchFamily="34" charset="-128"/>
                <a:cs typeface="Arial Unicode MS" pitchFamily="34" charset="-128"/>
              </a:rPr>
              <a:t>4 - डाटा ट्रांसफर</a:t>
            </a:r>
            <a:endParaRPr lang="en-US" sz="3200" b="1" dirty="0">
              <a:latin typeface="Arial Unicode MS" pitchFamily="34" charset="-128"/>
              <a:ea typeface="Arial Unicode MS" pitchFamily="34" charset="-128"/>
              <a:cs typeface="Arial Unicode MS" pitchFamily="34" charset="-128"/>
            </a:endParaRPr>
          </a:p>
        </p:txBody>
      </p:sp>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933699" y="785625"/>
            <a:ext cx="2382381" cy="4235343"/>
          </a:xfrm>
          <a:prstGeom prst="rect">
            <a:avLst/>
          </a:prstGeom>
        </p:spPr>
      </p:pic>
    </p:spTree>
    <p:extLst>
      <p:ext uri="{BB962C8B-B14F-4D97-AF65-F5344CB8AC3E}">
        <p14:creationId xmlns="" xmlns:p14="http://schemas.microsoft.com/office/powerpoint/2010/main" val="1762653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68" y="1600367"/>
            <a:ext cx="10772274" cy="4383338"/>
          </a:xfrm>
        </p:spPr>
        <p:txBody>
          <a:bodyPr>
            <a:normAutofit/>
          </a:bodyPr>
          <a:lstStyle/>
          <a:p>
            <a:pPr algn="ctr"/>
            <a:r>
              <a:rPr lang="hi-IN" sz="13800" b="1" dirty="0" smtClean="0">
                <a:latin typeface="Albertus Extra Bold" panose="020E0802040304020204" pitchFamily="34" charset="0"/>
              </a:rPr>
              <a:t>धन्‍यवाद</a:t>
            </a:r>
            <a:endParaRPr lang="en-US" sz="13800" b="1" dirty="0">
              <a:latin typeface="Albertus Extra Bold" panose="020E0802040304020204" pitchFamily="34" charset="0"/>
            </a:endParaRPr>
          </a:p>
        </p:txBody>
      </p:sp>
    </p:spTree>
    <p:extLst>
      <p:ext uri="{BB962C8B-B14F-4D97-AF65-F5344CB8AC3E}">
        <p14:creationId xmlns="" xmlns:p14="http://schemas.microsoft.com/office/powerpoint/2010/main" val="2354655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33820"/>
            <a:ext cx="10022957" cy="1016451"/>
          </a:xfrm>
        </p:spPr>
        <p:txBody>
          <a:bodyPr>
            <a:normAutofit/>
          </a:bodyPr>
          <a:lstStyle/>
          <a:p>
            <a:pPr algn="ctr"/>
            <a:r>
              <a:rPr lang="hi-IN" sz="2400" dirty="0" smtClean="0">
                <a:latin typeface="Arial Unicode MS" pitchFamily="34" charset="-128"/>
                <a:ea typeface="Arial Unicode MS" pitchFamily="34" charset="-128"/>
                <a:cs typeface="Arial Unicode MS" pitchFamily="34" charset="-128"/>
              </a:rPr>
              <a:t>मोबाईल के प्‍ले स्‍टोर को खोलें तथा नीचे दिये गये निर्देशो का अनुसरण करें </a:t>
            </a:r>
            <a:endParaRPr lang="en-US" sz="2400" dirty="0">
              <a:latin typeface="Arial Unicode MS" pitchFamily="34" charset="-128"/>
              <a:ea typeface="Arial Unicode MS" pitchFamily="34" charset="-128"/>
              <a:cs typeface="Arial Unicode MS" pitchFamily="34" charset="-128"/>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72560" y="2032000"/>
            <a:ext cx="2452507" cy="4360013"/>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05300" y="2030589"/>
            <a:ext cx="2452873" cy="4360664"/>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26368" y="2093396"/>
            <a:ext cx="2434789" cy="4328513"/>
          </a:xfrm>
          <a:prstGeom prst="rect">
            <a:avLst/>
          </a:prstGeom>
        </p:spPr>
      </p:pic>
      <p:sp>
        <p:nvSpPr>
          <p:cNvPr id="7" name="Title 1"/>
          <p:cNvSpPr txBox="1">
            <a:spLocks/>
          </p:cNvSpPr>
          <p:nvPr/>
        </p:nvSpPr>
        <p:spPr>
          <a:xfrm>
            <a:off x="3623526" y="4919299"/>
            <a:ext cx="610725" cy="750957"/>
          </a:xfrm>
          <a:prstGeom prst="rect">
            <a:avLst/>
          </a:prstGeom>
          <a:solidFill>
            <a:schemeClr val="bg1"/>
          </a:solidFill>
          <a:ln>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i-IN" sz="1600" dirty="0" smtClean="0">
                <a:latin typeface="Arial Unicode MS" pitchFamily="34" charset="-128"/>
                <a:ea typeface="Arial Unicode MS" pitchFamily="34" charset="-128"/>
                <a:cs typeface="Arial Unicode MS" pitchFamily="34" charset="-128"/>
              </a:rPr>
              <a:t>टैप करें</a:t>
            </a:r>
            <a:endParaRPr lang="en-US" sz="1600" dirty="0">
              <a:latin typeface="Arial Unicode MS" pitchFamily="34" charset="-128"/>
              <a:ea typeface="Arial Unicode MS" pitchFamily="34" charset="-128"/>
              <a:cs typeface="Arial Unicode MS" pitchFamily="34" charset="-128"/>
            </a:endParaRPr>
          </a:p>
        </p:txBody>
      </p:sp>
      <p:cxnSp>
        <p:nvCxnSpPr>
          <p:cNvPr id="9" name="Straight Arrow Connector 8"/>
          <p:cNvCxnSpPr/>
          <p:nvPr/>
        </p:nvCxnSpPr>
        <p:spPr>
          <a:xfrm flipH="1">
            <a:off x="3069651" y="5191125"/>
            <a:ext cx="553875" cy="6517"/>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6707374" y="4589098"/>
            <a:ext cx="1331726" cy="1837101"/>
          </a:xfrm>
          <a:prstGeom prst="rect">
            <a:avLst/>
          </a:prstGeom>
          <a:solidFill>
            <a:schemeClr val="bg1"/>
          </a:solidFill>
          <a:ln>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i-IN" sz="1600" dirty="0" smtClean="0">
                <a:latin typeface="Arial Unicode MS" pitchFamily="34" charset="-128"/>
                <a:ea typeface="Arial Unicode MS" pitchFamily="34" charset="-128"/>
                <a:cs typeface="Arial Unicode MS" pitchFamily="34" charset="-128"/>
              </a:rPr>
              <a:t>सर्च बाक्‍स में की-बोर्ड की सहायता से टाईप करें </a:t>
            </a:r>
            <a:r>
              <a:rPr lang="en-US" sz="1600" dirty="0" err="1" smtClean="0">
                <a:latin typeface="Arial Unicode MS" pitchFamily="34" charset="-128"/>
                <a:ea typeface="Arial Unicode MS" pitchFamily="34" charset="-128"/>
                <a:cs typeface="Arial Unicode MS" pitchFamily="34" charset="-128"/>
              </a:rPr>
              <a:t>MAPinr</a:t>
            </a:r>
            <a:r>
              <a:rPr lang="en-US" sz="1600" dirty="0" smtClean="0">
                <a:latin typeface="Arial Unicode MS" pitchFamily="34" charset="-128"/>
                <a:ea typeface="Arial Unicode MS" pitchFamily="34" charset="-128"/>
                <a:cs typeface="Arial Unicode MS" pitchFamily="34" charset="-128"/>
              </a:rPr>
              <a:t> </a:t>
            </a:r>
            <a:r>
              <a:rPr lang="hi-IN" sz="1600" dirty="0" smtClean="0">
                <a:latin typeface="Arial Unicode MS" pitchFamily="34" charset="-128"/>
                <a:ea typeface="Arial Unicode MS" pitchFamily="34" charset="-128"/>
                <a:cs typeface="Arial Unicode MS" pitchFamily="34" charset="-128"/>
              </a:rPr>
              <a:t> टाईप कर टैप करें</a:t>
            </a:r>
            <a:endParaRPr lang="en-US" sz="1600" dirty="0">
              <a:latin typeface="Arial Unicode MS" pitchFamily="34" charset="-128"/>
              <a:ea typeface="Arial Unicode MS" pitchFamily="34" charset="-128"/>
              <a:cs typeface="Arial Unicode MS" pitchFamily="34" charset="-128"/>
            </a:endParaRPr>
          </a:p>
        </p:txBody>
      </p:sp>
      <p:sp>
        <p:nvSpPr>
          <p:cNvPr id="12" name="Title 1"/>
          <p:cNvSpPr txBox="1">
            <a:spLocks/>
          </p:cNvSpPr>
          <p:nvPr/>
        </p:nvSpPr>
        <p:spPr>
          <a:xfrm>
            <a:off x="10746857" y="3926519"/>
            <a:ext cx="1064143" cy="1166181"/>
          </a:xfrm>
          <a:prstGeom prst="rect">
            <a:avLst/>
          </a:prstGeom>
          <a:solidFill>
            <a:schemeClr val="bg1"/>
          </a:solidFill>
          <a:ln>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i-IN" sz="1600" dirty="0" smtClean="0">
                <a:latin typeface="Arial Unicode MS" pitchFamily="34" charset="-128"/>
                <a:ea typeface="Arial Unicode MS" pitchFamily="34" charset="-128"/>
                <a:cs typeface="Arial Unicode MS" pitchFamily="34" charset="-128"/>
              </a:rPr>
              <a:t>इंस्‍टॉलेशन पूर्ण होने की प्रतीक्षा करें</a:t>
            </a:r>
            <a:endParaRPr lang="en-US" sz="2400" dirty="0">
              <a:latin typeface="Arial Unicode MS" pitchFamily="34" charset="-128"/>
              <a:ea typeface="Arial Unicode MS" pitchFamily="34" charset="-128"/>
              <a:cs typeface="Arial Unicode MS" pitchFamily="34" charset="-128"/>
            </a:endParaRPr>
          </a:p>
        </p:txBody>
      </p:sp>
      <p:cxnSp>
        <p:nvCxnSpPr>
          <p:cNvPr id="10" name="Straight Arrow Connector 9"/>
          <p:cNvCxnSpPr/>
          <p:nvPr/>
        </p:nvCxnSpPr>
        <p:spPr>
          <a:xfrm flipH="1">
            <a:off x="6659858" y="3133725"/>
            <a:ext cx="553875" cy="6517"/>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7243742" y="2866363"/>
            <a:ext cx="808058" cy="549937"/>
          </a:xfrm>
          <a:prstGeom prst="rect">
            <a:avLst/>
          </a:prstGeom>
          <a:solidFill>
            <a:schemeClr val="bg1"/>
          </a:solidFill>
          <a:ln>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i-IN" sz="1600" dirty="0" smtClean="0">
                <a:latin typeface="Arial Unicode MS" pitchFamily="34" charset="-128"/>
                <a:ea typeface="Arial Unicode MS" pitchFamily="34" charset="-128"/>
                <a:cs typeface="Arial Unicode MS" pitchFamily="34" charset="-128"/>
              </a:rPr>
              <a:t>टैप करें</a:t>
            </a:r>
            <a:endParaRPr lang="en-US" sz="1600" dirty="0">
              <a:latin typeface="Arial Unicode MS" pitchFamily="34" charset="-128"/>
              <a:ea typeface="Arial Unicode MS" pitchFamily="34" charset="-128"/>
              <a:cs typeface="Arial Unicode MS" pitchFamily="34" charset="-128"/>
            </a:endParaRPr>
          </a:p>
        </p:txBody>
      </p:sp>
      <p:sp>
        <p:nvSpPr>
          <p:cNvPr id="14" name="Title 1"/>
          <p:cNvSpPr txBox="1">
            <a:spLocks/>
          </p:cNvSpPr>
          <p:nvPr/>
        </p:nvSpPr>
        <p:spPr>
          <a:xfrm>
            <a:off x="1650569" y="188277"/>
            <a:ext cx="8771675" cy="7453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200" dirty="0" smtClean="0">
                <a:latin typeface="Arial Unicode MS" pitchFamily="34" charset="-128"/>
                <a:ea typeface="Arial Unicode MS" pitchFamily="34" charset="-128"/>
                <a:cs typeface="Arial Unicode MS" pitchFamily="34" charset="-128"/>
              </a:rPr>
              <a:t>एंड्राइड मोबाईल की सहायता से सर्वेक्षण</a:t>
            </a:r>
            <a:endParaRPr lang="en-US" sz="4800" dirty="0">
              <a:latin typeface="Arial Unicode MS" pitchFamily="34" charset="-128"/>
              <a:ea typeface="Arial Unicode MS" pitchFamily="34" charset="-128"/>
              <a:cs typeface="Arial Unicode MS" pitchFamily="34" charset="-128"/>
            </a:endParaRPr>
          </a:p>
        </p:txBody>
      </p:sp>
    </p:spTree>
    <p:extLst>
      <p:ext uri="{BB962C8B-B14F-4D97-AF65-F5344CB8AC3E}">
        <p14:creationId xmlns="" xmlns:p14="http://schemas.microsoft.com/office/powerpoint/2010/main" val="2786656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81839"/>
            <a:ext cx="11879179" cy="557296"/>
          </a:xfrm>
        </p:spPr>
        <p:txBody>
          <a:bodyPr>
            <a:normAutofit/>
          </a:bodyPr>
          <a:lstStyle/>
          <a:p>
            <a:r>
              <a:rPr lang="hi-IN" sz="2000" dirty="0" smtClean="0">
                <a:latin typeface="Arial Unicode MS" pitchFamily="34" charset="-128"/>
                <a:ea typeface="Arial Unicode MS" pitchFamily="34" charset="-128"/>
                <a:cs typeface="Arial Unicode MS" pitchFamily="34" charset="-128"/>
              </a:rPr>
              <a:t>        (चित्र-1)                        (चित्र-2)                      (चित्र-3)                          (चित्र-4)                      (चित्र-5)</a:t>
            </a:r>
            <a:endParaRPr lang="en-US" sz="2000" dirty="0">
              <a:latin typeface="Arial Unicode MS" pitchFamily="34" charset="-128"/>
              <a:ea typeface="Arial Unicode MS" pitchFamily="34" charset="-128"/>
              <a:cs typeface="Arial Unicode MS" pitchFamily="34" charset="-128"/>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472" y="937794"/>
            <a:ext cx="2137360" cy="379975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25867" y="937794"/>
            <a:ext cx="2098007" cy="3781419"/>
          </a:xfrm>
          <a:prstGeom prst="rect">
            <a:avLst/>
          </a:prstGeom>
        </p:spPr>
      </p:pic>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01354" y="937794"/>
            <a:ext cx="2136857" cy="3798857"/>
          </a:xfrm>
          <a:prstGeom prst="rect">
            <a:avLst/>
          </a:prstGeom>
        </p:spPr>
      </p:pic>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271838" y="952052"/>
            <a:ext cx="2136857" cy="3798857"/>
          </a:xfrm>
          <a:prstGeom prst="rect">
            <a:avLst/>
          </a:prstGeom>
        </p:spPr>
      </p:pic>
      <p:pic>
        <p:nvPicPr>
          <p:cNvPr id="12" name="Picture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686175" y="952052"/>
            <a:ext cx="2120816" cy="3770339"/>
          </a:xfrm>
          <a:prstGeom prst="rect">
            <a:avLst/>
          </a:prstGeom>
        </p:spPr>
      </p:pic>
      <p:sp>
        <p:nvSpPr>
          <p:cNvPr id="15" name="Title 1"/>
          <p:cNvSpPr txBox="1">
            <a:spLocks/>
          </p:cNvSpPr>
          <p:nvPr/>
        </p:nvSpPr>
        <p:spPr>
          <a:xfrm>
            <a:off x="248652" y="190105"/>
            <a:ext cx="11549648" cy="557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sz="3200" dirty="0" smtClean="0">
                <a:latin typeface="Arial Unicode MS" pitchFamily="34" charset="-128"/>
                <a:ea typeface="Arial Unicode MS" pitchFamily="34" charset="-128"/>
                <a:cs typeface="Arial Unicode MS" pitchFamily="34" charset="-128"/>
              </a:rPr>
              <a:t>इंस्‍टॉलेशन पूर्ण हो जाने पर निम्‍न प्रकार से स्‍क्रीन प्रदर्शित होगी</a:t>
            </a:r>
            <a:endParaRPr lang="en-US" sz="3200" dirty="0"/>
          </a:p>
        </p:txBody>
      </p:sp>
      <p:sp>
        <p:nvSpPr>
          <p:cNvPr id="16" name="Title 1"/>
          <p:cNvSpPr txBox="1">
            <a:spLocks/>
          </p:cNvSpPr>
          <p:nvPr/>
        </p:nvSpPr>
        <p:spPr>
          <a:xfrm>
            <a:off x="336885" y="5330830"/>
            <a:ext cx="11372516" cy="1044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hi-IN" sz="2000" dirty="0" smtClean="0">
                <a:latin typeface="Arial Unicode MS" pitchFamily="34" charset="-128"/>
                <a:ea typeface="Arial Unicode MS" pitchFamily="34" charset="-128"/>
                <a:cs typeface="Arial Unicode MS" pitchFamily="34" charset="-128"/>
              </a:rPr>
              <a:t>(चित्र-1) सॉफ्टवेयर को ओपन करें, (चित्र-2, चित्र-3, चित्र-4) सॉफ्टवेयर खुलने के साथ ही पूछे गये निर्देश को अलाउ करना है । (चित्र-1) में सॉफ्टवेयर के उपयोग हेतु टूर प्रदर्शित होता है, जो हमें उपयोग संबंधित जानकारी प्रदान करता है, यदि टूर देखना है तब हम स्‍टार्ट पर टैप करेंगे अन्‍यथा सॉफ्टवेयर को प्रयोग हेतु स्‍कीप करेंगे । </a:t>
            </a:r>
            <a:endParaRPr lang="en-US" sz="3200" dirty="0"/>
          </a:p>
        </p:txBody>
      </p:sp>
    </p:spTree>
    <p:extLst>
      <p:ext uri="{BB962C8B-B14F-4D97-AF65-F5344CB8AC3E}">
        <p14:creationId xmlns="" xmlns:p14="http://schemas.microsoft.com/office/powerpoint/2010/main" val="3066440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374" y="360278"/>
            <a:ext cx="10515600" cy="802107"/>
          </a:xfrm>
        </p:spPr>
        <p:txBody>
          <a:bodyPr>
            <a:normAutofit/>
          </a:bodyPr>
          <a:lstStyle/>
          <a:p>
            <a:pPr algn="ctr"/>
            <a:r>
              <a:rPr lang="hi-IN" sz="3600" dirty="0" smtClean="0">
                <a:latin typeface="Arial Unicode MS" pitchFamily="34" charset="-128"/>
                <a:ea typeface="Arial Unicode MS" pitchFamily="34" charset="-128"/>
                <a:cs typeface="Arial Unicode MS" pitchFamily="34" charset="-128"/>
              </a:rPr>
              <a:t>मैदानी सर्वेक्षण की प्रक्रिया</a:t>
            </a:r>
            <a:endParaRPr lang="en-US" sz="3600" b="1" dirty="0"/>
          </a:p>
        </p:txBody>
      </p:sp>
      <p:sp>
        <p:nvSpPr>
          <p:cNvPr id="3" name="Content Placeholder 2"/>
          <p:cNvSpPr>
            <a:spLocks noGrp="1"/>
          </p:cNvSpPr>
          <p:nvPr>
            <p:ph idx="1"/>
          </p:nvPr>
        </p:nvSpPr>
        <p:spPr>
          <a:xfrm>
            <a:off x="938463" y="1816100"/>
            <a:ext cx="10587790" cy="3686342"/>
          </a:xfrm>
        </p:spPr>
        <p:txBody>
          <a:bodyPr>
            <a:normAutofit/>
          </a:bodyPr>
          <a:lstStyle/>
          <a:p>
            <a:pPr marL="0" indent="0">
              <a:buNone/>
            </a:pPr>
            <a:r>
              <a:rPr lang="hi-IN" sz="2400" b="1" dirty="0" smtClean="0">
                <a:latin typeface="Arial Unicode MS" pitchFamily="34" charset="-128"/>
                <a:ea typeface="Arial Unicode MS" pitchFamily="34" charset="-128"/>
                <a:cs typeface="Arial Unicode MS" pitchFamily="34" charset="-128"/>
              </a:rPr>
              <a:t>फील्‍ड से डाटा एकत्र करने की प्रक्रिया को तीन चरणों में संपादित किया जाता है - </a:t>
            </a:r>
          </a:p>
          <a:p>
            <a:pPr marL="0" indent="0">
              <a:buNone/>
            </a:pPr>
            <a:r>
              <a:rPr lang="hi-IN" sz="2400" b="1" dirty="0" smtClean="0">
                <a:latin typeface="Arial Unicode MS" pitchFamily="34" charset="-128"/>
                <a:ea typeface="Arial Unicode MS" pitchFamily="34" charset="-128"/>
                <a:cs typeface="Arial Unicode MS" pitchFamily="34" charset="-128"/>
              </a:rPr>
              <a:t>1 - सॉफ्टवेयर इंस्‍टॉलेशन :- </a:t>
            </a:r>
            <a:endParaRPr lang="en-US" sz="2400" b="1" dirty="0" smtClean="0">
              <a:latin typeface="Arial Unicode MS" pitchFamily="34" charset="-128"/>
              <a:ea typeface="Arial Unicode MS" pitchFamily="34" charset="-128"/>
              <a:cs typeface="Arial Unicode MS" pitchFamily="34" charset="-128"/>
            </a:endParaRPr>
          </a:p>
          <a:p>
            <a:pPr marL="0" indent="0">
              <a:buNone/>
            </a:pPr>
            <a:r>
              <a:rPr lang="en-US" sz="2400" b="1" dirty="0" smtClean="0">
                <a:latin typeface="Arial Unicode MS" pitchFamily="34" charset="-128"/>
                <a:ea typeface="Arial Unicode MS" pitchFamily="34" charset="-128"/>
                <a:cs typeface="Arial Unicode MS" pitchFamily="34" charset="-128"/>
              </a:rPr>
              <a:t>      </a:t>
            </a:r>
            <a:r>
              <a:rPr lang="hi-IN" sz="2400" b="1" dirty="0" smtClean="0">
                <a:latin typeface="Arial Unicode MS" pitchFamily="34" charset="-128"/>
                <a:ea typeface="Arial Unicode MS" pitchFamily="34" charset="-128"/>
                <a:cs typeface="Arial Unicode MS" pitchFamily="34" charset="-128"/>
              </a:rPr>
              <a:t>डाटा कलेक्‍शन के लिये उपयोग किये जाने वाले सॉफ्टवेयर का इंस्‍टॉलेशन </a:t>
            </a:r>
            <a:endParaRPr lang="en-US" sz="2400" b="1" dirty="0" smtClean="0">
              <a:latin typeface="Arial Unicode MS" pitchFamily="34" charset="-128"/>
              <a:ea typeface="Arial Unicode MS" pitchFamily="34" charset="-128"/>
              <a:cs typeface="Arial Unicode MS" pitchFamily="34" charset="-128"/>
            </a:endParaRPr>
          </a:p>
          <a:p>
            <a:pPr marL="0" indent="0">
              <a:buNone/>
            </a:pPr>
            <a:r>
              <a:rPr lang="hi-IN" sz="2400" b="1" dirty="0" smtClean="0">
                <a:latin typeface="Arial Unicode MS" pitchFamily="34" charset="-128"/>
                <a:ea typeface="Arial Unicode MS" pitchFamily="34" charset="-128"/>
                <a:cs typeface="Arial Unicode MS" pitchFamily="34" charset="-128"/>
              </a:rPr>
              <a:t>2 - डाटा लॉगिंग :- </a:t>
            </a:r>
          </a:p>
          <a:p>
            <a:pPr marL="0" indent="0">
              <a:buNone/>
            </a:pPr>
            <a:r>
              <a:rPr lang="hi-IN" sz="2400" b="1" dirty="0" smtClean="0">
                <a:latin typeface="Arial Unicode MS" pitchFamily="34" charset="-128"/>
                <a:ea typeface="Arial Unicode MS" pitchFamily="34" charset="-128"/>
                <a:cs typeface="Arial Unicode MS" pitchFamily="34" charset="-128"/>
              </a:rPr>
              <a:t>     मैदान पर उपलब्‍ध भौगोलिक संरचना को मोबाईल की सहायता से मैपिंग । </a:t>
            </a:r>
          </a:p>
          <a:p>
            <a:pPr marL="0" indent="0">
              <a:buNone/>
            </a:pPr>
            <a:r>
              <a:rPr lang="hi-IN" sz="2400" b="1" dirty="0" smtClean="0">
                <a:latin typeface="Arial Unicode MS" pitchFamily="34" charset="-128"/>
                <a:ea typeface="Arial Unicode MS" pitchFamily="34" charset="-128"/>
                <a:cs typeface="Arial Unicode MS" pitchFamily="34" charset="-128"/>
              </a:rPr>
              <a:t>3 - डाटा ट्रांसफर :- </a:t>
            </a:r>
          </a:p>
          <a:p>
            <a:pPr marL="0" indent="0">
              <a:buNone/>
            </a:pPr>
            <a:r>
              <a:rPr lang="hi-IN" sz="2400" b="1" dirty="0" smtClean="0">
                <a:latin typeface="Arial Unicode MS" pitchFamily="34" charset="-128"/>
                <a:ea typeface="Arial Unicode MS" pitchFamily="34" charset="-128"/>
                <a:cs typeface="Arial Unicode MS" pitchFamily="34" charset="-128"/>
              </a:rPr>
              <a:t>      एकत्र किये गये मैदानी डाटा को मोबाईल से किसी अन्‍य माध्‍यम पर ट्रांसफर करना । </a:t>
            </a:r>
          </a:p>
          <a:p>
            <a:pPr marL="0" indent="0">
              <a:buNone/>
            </a:pPr>
            <a:r>
              <a:rPr lang="hi-IN" sz="2400" b="1" dirty="0" smtClean="0">
                <a:latin typeface="Arial Unicode MS" pitchFamily="34" charset="-128"/>
                <a:ea typeface="Arial Unicode MS" pitchFamily="34" charset="-128"/>
                <a:cs typeface="Arial Unicode MS" pitchFamily="34" charset="-128"/>
              </a:rPr>
              <a:t>      जैसे - जीमेल अकाउंट पर ट्रांसफर करना । </a:t>
            </a:r>
            <a:endParaRPr lang="en-US" dirty="0" smtClean="0">
              <a:latin typeface="Kruti Dev 010" pitchFamily="2"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050471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883" y="312451"/>
            <a:ext cx="8530222" cy="533233"/>
          </a:xfrm>
        </p:spPr>
        <p:txBody>
          <a:bodyPr>
            <a:noAutofit/>
          </a:bodyPr>
          <a:lstStyle/>
          <a:p>
            <a:pPr algn="ctr"/>
            <a:r>
              <a:rPr lang="hi-IN" sz="3200" b="1" dirty="0" smtClean="0">
                <a:latin typeface="Arial Unicode MS" pitchFamily="34" charset="-128"/>
                <a:ea typeface="Arial Unicode MS" pitchFamily="34" charset="-128"/>
                <a:cs typeface="Arial Unicode MS" pitchFamily="34" charset="-128"/>
              </a:rPr>
              <a:t>मैप पर वर्तमान में आपकी लोकेशन</a:t>
            </a: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360018" y="2525462"/>
            <a:ext cx="2203475" cy="3917290"/>
          </a:xfrm>
        </p:spPr>
      </p:pic>
      <p:sp>
        <p:nvSpPr>
          <p:cNvPr id="7" name="Title 1"/>
          <p:cNvSpPr txBox="1">
            <a:spLocks/>
          </p:cNvSpPr>
          <p:nvPr/>
        </p:nvSpPr>
        <p:spPr>
          <a:xfrm>
            <a:off x="1501622" y="862932"/>
            <a:ext cx="10083634" cy="15627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hi-IN" sz="2400" dirty="0" smtClean="0">
                <a:latin typeface="Arial Unicode MS" pitchFamily="34" charset="-128"/>
                <a:ea typeface="Arial Unicode MS" pitchFamily="34" charset="-128"/>
                <a:cs typeface="Arial Unicode MS" pitchFamily="34" charset="-128"/>
              </a:rPr>
              <a:t>मैप </a:t>
            </a:r>
            <a:r>
              <a:rPr lang="hi-IN" sz="2400" dirty="0" smtClean="0">
                <a:latin typeface="Arial Unicode MS" pitchFamily="34" charset="-128"/>
                <a:ea typeface="Arial Unicode MS" pitchFamily="34" charset="-128"/>
                <a:cs typeface="Arial Unicode MS" pitchFamily="34" charset="-128"/>
              </a:rPr>
              <a:t>पर वर्तमान में आपकी लोकेशन को जानने के लिये (चित्र-1) पर टैप करें । (चित्र-2) आपकी वर्तमान लोकेशन प्रदर्शित करता है । </a:t>
            </a:r>
            <a:r>
              <a:rPr lang="hi-IN" sz="2400" dirty="0" smtClean="0">
                <a:latin typeface="Arial Unicode MS" pitchFamily="34" charset="-128"/>
                <a:ea typeface="Arial Unicode MS" pitchFamily="34" charset="-128"/>
                <a:cs typeface="Arial Unicode MS" pitchFamily="34" charset="-128"/>
              </a:rPr>
              <a:t>यदि </a:t>
            </a:r>
            <a:r>
              <a:rPr lang="hi-IN" sz="2400" dirty="0" smtClean="0">
                <a:latin typeface="Arial Unicode MS" pitchFamily="34" charset="-128"/>
                <a:ea typeface="Arial Unicode MS" pitchFamily="34" charset="-128"/>
                <a:cs typeface="Arial Unicode MS" pitchFamily="34" charset="-128"/>
              </a:rPr>
              <a:t>इसके उपरांत भी जीपीएस चालू नहीं होता है तब </a:t>
            </a:r>
            <a:r>
              <a:rPr lang="hi-IN" sz="2800" dirty="0" smtClean="0">
                <a:latin typeface="Arial Unicode MS" pitchFamily="34" charset="-128"/>
                <a:ea typeface="Arial Unicode MS" pitchFamily="34" charset="-128"/>
                <a:cs typeface="Arial Unicode MS" pitchFamily="34" charset="-128"/>
              </a:rPr>
              <a:t>अपने </a:t>
            </a:r>
            <a:r>
              <a:rPr lang="hi-IN" sz="2800" dirty="0" smtClean="0">
                <a:latin typeface="Arial Unicode MS" pitchFamily="34" charset="-128"/>
                <a:ea typeface="Arial Unicode MS" pitchFamily="34" charset="-128"/>
                <a:cs typeface="Arial Unicode MS" pitchFamily="34" charset="-128"/>
              </a:rPr>
              <a:t>मोबाईल की सेटिंग में जाकर </a:t>
            </a:r>
            <a:r>
              <a:rPr lang="hi-IN" sz="2800" dirty="0" smtClean="0">
                <a:latin typeface="Arial Unicode MS" pitchFamily="34" charset="-128"/>
                <a:ea typeface="Arial Unicode MS" pitchFamily="34" charset="-128"/>
                <a:cs typeface="Arial Unicode MS" pitchFamily="34" charset="-128"/>
              </a:rPr>
              <a:t>जीपीएस/लोकेशन </a:t>
            </a:r>
            <a:r>
              <a:rPr lang="hi-IN" sz="2800" dirty="0" smtClean="0">
                <a:latin typeface="Arial Unicode MS" pitchFamily="34" charset="-128"/>
                <a:ea typeface="Arial Unicode MS" pitchFamily="34" charset="-128"/>
                <a:cs typeface="Arial Unicode MS" pitchFamily="34" charset="-128"/>
              </a:rPr>
              <a:t>को </a:t>
            </a:r>
            <a:r>
              <a:rPr lang="hi-IN" sz="2800" dirty="0" smtClean="0">
                <a:latin typeface="Arial Unicode MS" pitchFamily="34" charset="-128"/>
                <a:ea typeface="Arial Unicode MS" pitchFamily="34" charset="-128"/>
                <a:cs typeface="Arial Unicode MS" pitchFamily="34" charset="-128"/>
              </a:rPr>
              <a:t>टैप कर चालू </a:t>
            </a:r>
            <a:r>
              <a:rPr lang="hi-IN" sz="2800" dirty="0" smtClean="0">
                <a:latin typeface="Arial Unicode MS" pitchFamily="34" charset="-128"/>
                <a:ea typeface="Arial Unicode MS" pitchFamily="34" charset="-128"/>
                <a:cs typeface="Arial Unicode MS" pitchFamily="34" charset="-128"/>
              </a:rPr>
              <a:t>करें </a:t>
            </a:r>
            <a:endParaRPr lang="en-US" sz="2800" dirty="0">
              <a:latin typeface="Arial" panose="020B0604020202020204" pitchFamily="34" charset="0"/>
              <a:cs typeface="Arial" panose="020B0604020202020204" pitchFamily="34" charset="0"/>
            </a:endParaRPr>
          </a:p>
        </p:txBody>
      </p:sp>
      <p:sp>
        <p:nvSpPr>
          <p:cNvPr id="9" name="Rectangle 8"/>
          <p:cNvSpPr/>
          <p:nvPr/>
        </p:nvSpPr>
        <p:spPr>
          <a:xfrm>
            <a:off x="10838481" y="2990499"/>
            <a:ext cx="917239" cy="369332"/>
          </a:xfrm>
          <a:prstGeom prst="rect">
            <a:avLst/>
          </a:prstGeom>
        </p:spPr>
        <p:txBody>
          <a:bodyPr wrap="none">
            <a:spAutoFit/>
          </a:bodyPr>
          <a:lstStyle/>
          <a:p>
            <a:r>
              <a:rPr lang="hi-IN" dirty="0" smtClean="0">
                <a:latin typeface="Arial Unicode MS" pitchFamily="34" charset="-128"/>
                <a:ea typeface="Arial Unicode MS" pitchFamily="34" charset="-128"/>
                <a:cs typeface="Arial Unicode MS" pitchFamily="34" charset="-128"/>
              </a:rPr>
              <a:t>(चित्र-1)</a:t>
            </a:r>
            <a:endParaRPr lang="en-US" dirty="0"/>
          </a:p>
        </p:txBody>
      </p:sp>
      <p:sp>
        <p:nvSpPr>
          <p:cNvPr id="10" name="Rectangle 9"/>
          <p:cNvSpPr/>
          <p:nvPr/>
        </p:nvSpPr>
        <p:spPr>
          <a:xfrm>
            <a:off x="8600104" y="6488668"/>
            <a:ext cx="917239" cy="369332"/>
          </a:xfrm>
          <a:prstGeom prst="rect">
            <a:avLst/>
          </a:prstGeom>
        </p:spPr>
        <p:txBody>
          <a:bodyPr wrap="none">
            <a:spAutoFit/>
          </a:bodyPr>
          <a:lstStyle/>
          <a:p>
            <a:r>
              <a:rPr lang="hi-IN" dirty="0" smtClean="0">
                <a:latin typeface="Arial Unicode MS" pitchFamily="34" charset="-128"/>
                <a:ea typeface="Arial Unicode MS" pitchFamily="34" charset="-128"/>
                <a:cs typeface="Arial Unicode MS" pitchFamily="34" charset="-128"/>
              </a:rPr>
              <a:t>(चित्र-2)</a:t>
            </a:r>
            <a:endParaRPr lang="en-US" dirty="0"/>
          </a:p>
        </p:txBody>
      </p:sp>
      <p:cxnSp>
        <p:nvCxnSpPr>
          <p:cNvPr id="11" name="Straight Arrow Connector 10"/>
          <p:cNvCxnSpPr/>
          <p:nvPr/>
        </p:nvCxnSpPr>
        <p:spPr>
          <a:xfrm flipH="1">
            <a:off x="9477770" y="3157951"/>
            <a:ext cx="1446434" cy="9239"/>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8612040" y="4666734"/>
            <a:ext cx="2375664" cy="1781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75480" y="2525462"/>
            <a:ext cx="2241523" cy="3984930"/>
          </a:xfrm>
          <a:prstGeom prst="rect">
            <a:avLst/>
          </a:prstGeom>
        </p:spPr>
      </p:pic>
      <p:sp>
        <p:nvSpPr>
          <p:cNvPr id="5" name="Rectangle 4"/>
          <p:cNvSpPr/>
          <p:nvPr/>
        </p:nvSpPr>
        <p:spPr>
          <a:xfrm>
            <a:off x="5295797" y="4337541"/>
            <a:ext cx="1066318" cy="369332"/>
          </a:xfrm>
          <a:prstGeom prst="rect">
            <a:avLst/>
          </a:prstGeom>
        </p:spPr>
        <p:txBody>
          <a:bodyPr wrap="none">
            <a:spAutoFit/>
          </a:bodyPr>
          <a:lstStyle/>
          <a:p>
            <a:r>
              <a:rPr lang="hi-IN" dirty="0" smtClean="0">
                <a:latin typeface="Arial Unicode MS" pitchFamily="34" charset="-128"/>
                <a:ea typeface="Arial Unicode MS" pitchFamily="34" charset="-128"/>
                <a:cs typeface="Arial Unicode MS" pitchFamily="34" charset="-128"/>
              </a:rPr>
              <a:t>इनेबल करें</a:t>
            </a:r>
            <a:endParaRPr lang="en-US" dirty="0"/>
          </a:p>
        </p:txBody>
      </p:sp>
      <p:cxnSp>
        <p:nvCxnSpPr>
          <p:cNvPr id="16" name="Straight Arrow Connector 15"/>
          <p:cNvCxnSpPr/>
          <p:nvPr/>
        </p:nvCxnSpPr>
        <p:spPr>
          <a:xfrm flipH="1">
            <a:off x="2756128" y="4517927"/>
            <a:ext cx="2459165" cy="9239"/>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1013104" y="4431268"/>
            <a:ext cx="917239" cy="369332"/>
          </a:xfrm>
          <a:prstGeom prst="rect">
            <a:avLst/>
          </a:prstGeom>
        </p:spPr>
        <p:txBody>
          <a:bodyPr wrap="none">
            <a:spAutoFit/>
          </a:bodyPr>
          <a:lstStyle/>
          <a:p>
            <a:r>
              <a:rPr lang="hi-IN" dirty="0" smtClean="0">
                <a:latin typeface="Arial Unicode MS" pitchFamily="34" charset="-128"/>
                <a:ea typeface="Arial Unicode MS" pitchFamily="34" charset="-128"/>
                <a:cs typeface="Arial Unicode MS" pitchFamily="34" charset="-128"/>
              </a:rPr>
              <a:t>(चित्र-2)</a:t>
            </a:r>
            <a:endParaRPr lang="en-US" dirty="0"/>
          </a:p>
        </p:txBody>
      </p:sp>
    </p:spTree>
    <p:extLst>
      <p:ext uri="{BB962C8B-B14F-4D97-AF65-F5344CB8AC3E}">
        <p14:creationId xmlns="" xmlns:p14="http://schemas.microsoft.com/office/powerpoint/2010/main" val="646341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4626"/>
            <a:ext cx="10922000" cy="589380"/>
          </a:xfrm>
        </p:spPr>
        <p:txBody>
          <a:bodyPr>
            <a:noAutofit/>
          </a:bodyPr>
          <a:lstStyle/>
          <a:p>
            <a:pPr algn="ctr"/>
            <a:r>
              <a:rPr lang="hi-IN" sz="3200" b="1" dirty="0" smtClean="0">
                <a:latin typeface="Arial Unicode MS" pitchFamily="34" charset="-128"/>
                <a:ea typeface="Arial Unicode MS" pitchFamily="34" charset="-128"/>
                <a:cs typeface="Arial Unicode MS" pitchFamily="34" charset="-128"/>
              </a:rPr>
              <a:t>नक्‍शे का बेकग्राउंड को बदलना</a:t>
            </a:r>
            <a:endParaRPr lang="en-US" sz="3200" b="1"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84778" y="923063"/>
            <a:ext cx="2359331" cy="4194368"/>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18546" y="939353"/>
            <a:ext cx="2359332" cy="4194368"/>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74608" y="943421"/>
            <a:ext cx="2347881" cy="4174010"/>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242926" y="939353"/>
            <a:ext cx="2350169" cy="4178078"/>
          </a:xfrm>
          <a:prstGeom prst="rect">
            <a:avLst/>
          </a:prstGeom>
        </p:spPr>
      </p:pic>
      <p:sp>
        <p:nvSpPr>
          <p:cNvPr id="8" name="Title 1"/>
          <p:cNvSpPr txBox="1">
            <a:spLocks/>
          </p:cNvSpPr>
          <p:nvPr/>
        </p:nvSpPr>
        <p:spPr>
          <a:xfrm>
            <a:off x="388948" y="5626100"/>
            <a:ext cx="11345852" cy="1015436"/>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hi-IN" sz="2400" dirty="0" smtClean="0">
                <a:latin typeface="Arial Unicode MS" pitchFamily="34" charset="-128"/>
                <a:ea typeface="Arial Unicode MS" pitchFamily="34" charset="-128"/>
                <a:cs typeface="Arial Unicode MS" pitchFamily="34" charset="-128"/>
              </a:rPr>
              <a:t>(चित्र-1) में प्रदर्शित चिह्न पर टैप कर स्‍क्रीन को बाई से दाई की ओर स्‍लाईड करने पर (चित्र-2) प्रदर्शित होती है, जिसमें आपको सीलेक्‍ट</a:t>
            </a:r>
            <a:r>
              <a:rPr lang="en-US" sz="2400" dirty="0" smtClean="0">
                <a:latin typeface="Arial Unicode MS" pitchFamily="34" charset="-128"/>
                <a:ea typeface="Arial Unicode MS" pitchFamily="34" charset="-128"/>
                <a:cs typeface="Arial Unicode MS" pitchFamily="34" charset="-128"/>
              </a:rPr>
              <a:t> </a:t>
            </a:r>
            <a:r>
              <a:rPr lang="hi-IN" sz="2400" dirty="0" smtClean="0">
                <a:latin typeface="Arial Unicode MS" pitchFamily="34" charset="-128"/>
                <a:ea typeface="Arial Unicode MS" pitchFamily="34" charset="-128"/>
                <a:cs typeface="Arial Unicode MS" pitchFamily="34" charset="-128"/>
              </a:rPr>
              <a:t>मेप को टैप करना है, (चित्र-3) में प्रदर्शित विकल्‍प का चयन करने पर स्‍क्रीन में नक्‍शे का बेकग्राउंड बदल जायेगा, (चित्र-4) देखें । </a:t>
            </a:r>
            <a:endParaRPr lang="en-US" sz="2800" dirty="0"/>
          </a:p>
        </p:txBody>
      </p:sp>
      <p:sp>
        <p:nvSpPr>
          <p:cNvPr id="9" name="Title 1"/>
          <p:cNvSpPr txBox="1">
            <a:spLocks/>
          </p:cNvSpPr>
          <p:nvPr/>
        </p:nvSpPr>
        <p:spPr>
          <a:xfrm>
            <a:off x="87877" y="5199380"/>
            <a:ext cx="11879179" cy="32000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i-IN" sz="2400" dirty="0" smtClean="0">
                <a:latin typeface="Arial Unicode MS" pitchFamily="34" charset="-128"/>
                <a:ea typeface="Arial Unicode MS" pitchFamily="34" charset="-128"/>
                <a:cs typeface="Arial Unicode MS" pitchFamily="34" charset="-128"/>
              </a:rPr>
              <a:t>                    (चित्र-1)                               (चित्र-2)                            (चित्र-3)                          (चित्र-4)</a:t>
            </a:r>
            <a:endParaRPr lang="en-US" sz="2400" dirty="0"/>
          </a:p>
        </p:txBody>
      </p:sp>
      <p:cxnSp>
        <p:nvCxnSpPr>
          <p:cNvPr id="13" name="Elbow Connector 12"/>
          <p:cNvCxnSpPr/>
          <p:nvPr/>
        </p:nvCxnSpPr>
        <p:spPr>
          <a:xfrm rot="5400000">
            <a:off x="575240" y="517196"/>
            <a:ext cx="666750" cy="447675"/>
          </a:xfrm>
          <a:prstGeom prst="bentConnector3">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6200000" flipH="1">
            <a:off x="2851150" y="1657350"/>
            <a:ext cx="1085850" cy="59055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191229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11" y="203200"/>
            <a:ext cx="11638547" cy="1473200"/>
          </a:xfrm>
        </p:spPr>
        <p:txBody>
          <a:bodyPr>
            <a:noAutofit/>
          </a:bodyPr>
          <a:lstStyle/>
          <a:p>
            <a:pPr algn="ctr"/>
            <a:r>
              <a:rPr lang="hi-IN" sz="3200" b="1" dirty="0" smtClean="0">
                <a:latin typeface="Arial Unicode MS" pitchFamily="34" charset="-128"/>
                <a:ea typeface="Arial Unicode MS" pitchFamily="34" charset="-128"/>
                <a:cs typeface="Arial Unicode MS" pitchFamily="34" charset="-128"/>
              </a:rPr>
              <a:t>पाइंट, लाईन एवं पॉलीगान फीचर को </a:t>
            </a:r>
            <a:br>
              <a:rPr lang="hi-IN" sz="3200" b="1" dirty="0" smtClean="0">
                <a:latin typeface="Arial Unicode MS" pitchFamily="34" charset="-128"/>
                <a:ea typeface="Arial Unicode MS" pitchFamily="34" charset="-128"/>
                <a:cs typeface="Arial Unicode MS" pitchFamily="34" charset="-128"/>
              </a:rPr>
            </a:br>
            <a:r>
              <a:rPr lang="hi-IN" sz="3200" b="1" dirty="0" smtClean="0">
                <a:latin typeface="Arial Unicode MS" pitchFamily="34" charset="-128"/>
                <a:ea typeface="Arial Unicode MS" pitchFamily="34" charset="-128"/>
                <a:cs typeface="Arial Unicode MS" pitchFamily="34" charset="-128"/>
              </a:rPr>
              <a:t>सॉफ्टवेयर की सहायता से मेपिंग करना</a:t>
            </a:r>
            <a:endParaRPr lang="en-US" sz="3200" b="1" dirty="0"/>
          </a:p>
        </p:txBody>
      </p:sp>
      <p:sp>
        <p:nvSpPr>
          <p:cNvPr id="5" name="Title 1"/>
          <p:cNvSpPr txBox="1">
            <a:spLocks/>
          </p:cNvSpPr>
          <p:nvPr/>
        </p:nvSpPr>
        <p:spPr>
          <a:xfrm>
            <a:off x="863600" y="1460500"/>
            <a:ext cx="10756900" cy="4964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i-IN" sz="2400" dirty="0" smtClean="0">
                <a:latin typeface="Arial Unicode MS" pitchFamily="34" charset="-128"/>
                <a:ea typeface="Arial Unicode MS" pitchFamily="34" charset="-128"/>
                <a:cs typeface="Arial Unicode MS" pitchFamily="34" charset="-128"/>
              </a:rPr>
              <a:t>पाइंट फीचर -: </a:t>
            </a:r>
          </a:p>
          <a:p>
            <a:r>
              <a:rPr lang="hi-IN" sz="2400" dirty="0" smtClean="0">
                <a:latin typeface="Arial Unicode MS" pitchFamily="34" charset="-128"/>
                <a:ea typeface="Arial Unicode MS" pitchFamily="34" charset="-128"/>
                <a:cs typeface="Arial Unicode MS" pitchFamily="34" charset="-128"/>
              </a:rPr>
              <a:t>निम्‍न फीचर का उपयोग कर स्थान की लोकेशन को ज्ञात किया जाता है । </a:t>
            </a:r>
          </a:p>
          <a:p>
            <a:r>
              <a:rPr lang="hi-IN" sz="2400" dirty="0" smtClean="0">
                <a:latin typeface="Arial Unicode MS" pitchFamily="34" charset="-128"/>
                <a:ea typeface="Arial Unicode MS" pitchFamily="34" charset="-128"/>
                <a:cs typeface="Arial Unicode MS" pitchFamily="34" charset="-128"/>
              </a:rPr>
              <a:t>उदाहरणत: जैसे - बिल्डिग, बैरियर, मुनारा, पेड इत्‍यादि । </a:t>
            </a:r>
          </a:p>
          <a:p>
            <a:endParaRPr lang="hi-IN" sz="2400" dirty="0" smtClean="0">
              <a:latin typeface="Arial Unicode MS" pitchFamily="34" charset="-128"/>
              <a:ea typeface="Arial Unicode MS" pitchFamily="34" charset="-128"/>
              <a:cs typeface="Arial Unicode MS" pitchFamily="34" charset="-128"/>
            </a:endParaRPr>
          </a:p>
          <a:p>
            <a:r>
              <a:rPr lang="hi-IN" sz="2400" dirty="0" smtClean="0">
                <a:latin typeface="Arial Unicode MS" pitchFamily="34" charset="-128"/>
                <a:ea typeface="Arial Unicode MS" pitchFamily="34" charset="-128"/>
                <a:cs typeface="Arial Unicode MS" pitchFamily="34" charset="-128"/>
              </a:rPr>
              <a:t>लाईन फीचर :- </a:t>
            </a:r>
          </a:p>
          <a:p>
            <a:r>
              <a:rPr lang="hi-IN" sz="2400" dirty="0" smtClean="0">
                <a:latin typeface="Arial Unicode MS" pitchFamily="34" charset="-128"/>
                <a:ea typeface="Arial Unicode MS" pitchFamily="34" charset="-128"/>
                <a:cs typeface="Arial Unicode MS" pitchFamily="34" charset="-128"/>
              </a:rPr>
              <a:t>एक स्‍थान से दूसरे स्‍थान तक की दूरी को ज्ञात करने हेतु लाईन फीचर का उपयोग किया जाता है । </a:t>
            </a:r>
          </a:p>
          <a:p>
            <a:r>
              <a:rPr lang="hi-IN" sz="2400" dirty="0" smtClean="0">
                <a:latin typeface="Arial Unicode MS" pitchFamily="34" charset="-128"/>
                <a:ea typeface="Arial Unicode MS" pitchFamily="34" charset="-128"/>
                <a:cs typeface="Arial Unicode MS" pitchFamily="34" charset="-128"/>
              </a:rPr>
              <a:t>उदाहरणत: जैसे - फॉरेस्‍ट रोड, कन्‍टूर ट्रेंच । </a:t>
            </a:r>
          </a:p>
          <a:p>
            <a:endParaRPr lang="hi-IN" sz="2400" dirty="0" smtClean="0">
              <a:latin typeface="Arial Unicode MS" pitchFamily="34" charset="-128"/>
              <a:ea typeface="Arial Unicode MS" pitchFamily="34" charset="-128"/>
              <a:cs typeface="Arial Unicode MS" pitchFamily="34" charset="-128"/>
            </a:endParaRPr>
          </a:p>
          <a:p>
            <a:r>
              <a:rPr lang="hi-IN" sz="2400" dirty="0" smtClean="0">
                <a:latin typeface="Arial Unicode MS" pitchFamily="34" charset="-128"/>
                <a:ea typeface="Arial Unicode MS" pitchFamily="34" charset="-128"/>
                <a:cs typeface="Arial Unicode MS" pitchFamily="34" charset="-128"/>
              </a:rPr>
              <a:t>पॉलीगान फीचर :- </a:t>
            </a:r>
          </a:p>
          <a:p>
            <a:r>
              <a:rPr lang="hi-IN" sz="2400" dirty="0" smtClean="0">
                <a:latin typeface="Arial Unicode MS" pitchFamily="34" charset="-128"/>
                <a:ea typeface="Arial Unicode MS" pitchFamily="34" charset="-128"/>
                <a:cs typeface="Arial Unicode MS" pitchFamily="34" charset="-128"/>
              </a:rPr>
              <a:t>किसी स्‍थान के एरिया एवं पैरामीटर को ज्ञात करने हेतु पॉलीगान फीचर का उपयोग किया जाता है । </a:t>
            </a:r>
          </a:p>
          <a:p>
            <a:r>
              <a:rPr lang="hi-IN" sz="2400" dirty="0" smtClean="0">
                <a:latin typeface="Arial Unicode MS" pitchFamily="34" charset="-128"/>
                <a:ea typeface="Arial Unicode MS" pitchFamily="34" charset="-128"/>
                <a:cs typeface="Arial Unicode MS" pitchFamily="34" charset="-128"/>
              </a:rPr>
              <a:t>उदाहरणत: जैसे - प्‍लांटेशन, वनखंड, कक्ष इत्‍यादि । </a:t>
            </a:r>
            <a:endParaRPr lang="en-US" sz="3200" dirty="0"/>
          </a:p>
        </p:txBody>
      </p:sp>
    </p:spTree>
    <p:extLst>
      <p:ext uri="{BB962C8B-B14F-4D97-AF65-F5344CB8AC3E}">
        <p14:creationId xmlns="" xmlns:p14="http://schemas.microsoft.com/office/powerpoint/2010/main" val="1525446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68500" y="238125"/>
            <a:ext cx="8166100" cy="409575"/>
          </a:xfrm>
        </p:spPr>
        <p:txBody>
          <a:bodyPr>
            <a:noAutofit/>
          </a:bodyPr>
          <a:lstStyle/>
          <a:p>
            <a:pPr algn="ctr"/>
            <a:r>
              <a:rPr lang="en-US" sz="3200" b="1" dirty="0" smtClean="0">
                <a:latin typeface="Arial Unicode MS" pitchFamily="34" charset="-128"/>
                <a:ea typeface="Arial Unicode MS" pitchFamily="34" charset="-128"/>
                <a:cs typeface="Arial Unicode MS" pitchFamily="34" charset="-128"/>
              </a:rPr>
              <a:t>1</a:t>
            </a:r>
            <a:r>
              <a:rPr lang="hi-IN" sz="3200" b="1" dirty="0" smtClean="0">
                <a:latin typeface="Arial Unicode MS" pitchFamily="34" charset="-128"/>
                <a:ea typeface="Arial Unicode MS" pitchFamily="34" charset="-128"/>
                <a:cs typeface="Arial Unicode MS" pitchFamily="34" charset="-128"/>
              </a:rPr>
              <a:t> - एरिया फीचर लॉग करने की प्रक्रिया </a:t>
            </a:r>
            <a:endParaRPr lang="en-US" sz="3200" b="1" dirty="0">
              <a:latin typeface="Arial Unicode MS" pitchFamily="34" charset="-128"/>
              <a:ea typeface="Arial Unicode MS" pitchFamily="34" charset="-128"/>
              <a:cs typeface="Arial Unicode MS" pitchFamily="34" charset="-128"/>
            </a:endParaRPr>
          </a:p>
        </p:txBody>
      </p:sp>
      <p:pic>
        <p:nvPicPr>
          <p:cNvPr id="5"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451186" y="974915"/>
            <a:ext cx="2147863" cy="3818424"/>
          </a:xfrm>
        </p:spPr>
      </p:pic>
      <p:cxnSp>
        <p:nvCxnSpPr>
          <p:cNvPr id="6" name="Straight Arrow Connector 5"/>
          <p:cNvCxnSpPr/>
          <p:nvPr/>
        </p:nvCxnSpPr>
        <p:spPr>
          <a:xfrm flipH="1">
            <a:off x="3688787" y="2089267"/>
            <a:ext cx="382886" cy="3292"/>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066448" y="1960034"/>
            <a:ext cx="1115152" cy="307777"/>
          </a:xfrm>
          <a:prstGeom prst="rect">
            <a:avLst/>
          </a:prstGeom>
        </p:spPr>
        <p:txBody>
          <a:bodyPr wrap="square">
            <a:spAutoFit/>
          </a:bodyPr>
          <a:lstStyle/>
          <a:p>
            <a:r>
              <a:rPr lang="hi-IN" sz="1400" dirty="0" smtClean="0">
                <a:latin typeface="Arial Unicode MS" pitchFamily="34" charset="-128"/>
                <a:ea typeface="Arial Unicode MS" pitchFamily="34" charset="-128"/>
                <a:cs typeface="Arial Unicode MS" pitchFamily="34" charset="-128"/>
              </a:rPr>
              <a:t>एरिया फिचर</a:t>
            </a:r>
            <a:endParaRPr lang="en-US" sz="1400" dirty="0"/>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102183" y="974915"/>
            <a:ext cx="2156584" cy="3833928"/>
          </a:xfrm>
          <a:prstGeom prst="rect">
            <a:avLst/>
          </a:prstGeom>
        </p:spPr>
      </p:pic>
      <p:sp>
        <p:nvSpPr>
          <p:cNvPr id="9" name="Title 1"/>
          <p:cNvSpPr txBox="1">
            <a:spLocks/>
          </p:cNvSpPr>
          <p:nvPr/>
        </p:nvSpPr>
        <p:spPr>
          <a:xfrm>
            <a:off x="711199" y="5181600"/>
            <a:ext cx="10401301" cy="1307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hi-IN" sz="2000" dirty="0" smtClean="0">
                <a:latin typeface="Arial Unicode MS" pitchFamily="34" charset="-128"/>
                <a:ea typeface="Arial Unicode MS" pitchFamily="34" charset="-128"/>
                <a:cs typeface="Arial Unicode MS" pitchFamily="34" charset="-128"/>
              </a:rPr>
              <a:t>लाईन फीचर लॉगिंग के समान ही एरिया फीचर लॉगिंग का उपयोग किया जाता है, एरिया फीचर पर टैप कर चलना प्रारंभ करें एवं मोड़ (टर्न) की स्थिति में स्‍क्रीन में प्रदर्शित प्‍लस (+) साईन पर टैप करें (चित्र-2 देखे) में जिस स्‍थान से कार्य प्रारंभ किया था, उस स्‍थान पर पहुंचकर लॉगिंग को सेव करें, (चित्र-2 देखे)</a:t>
            </a:r>
            <a:endParaRPr lang="en-US" sz="2400" dirty="0">
              <a:latin typeface="Kruti Dev 010" pitchFamily="2" charset="0"/>
            </a:endParaRPr>
          </a:p>
        </p:txBody>
      </p:sp>
      <p:sp>
        <p:nvSpPr>
          <p:cNvPr id="10" name="Rectangle 9"/>
          <p:cNvSpPr/>
          <p:nvPr/>
        </p:nvSpPr>
        <p:spPr>
          <a:xfrm>
            <a:off x="1752088" y="4860387"/>
            <a:ext cx="1664238" cy="307777"/>
          </a:xfrm>
          <a:prstGeom prst="rect">
            <a:avLst/>
          </a:prstGeom>
        </p:spPr>
        <p:txBody>
          <a:bodyPr wrap="none">
            <a:spAutoFit/>
          </a:bodyPr>
          <a:lstStyle/>
          <a:p>
            <a:r>
              <a:rPr lang="hi-IN" sz="1400" dirty="0" smtClean="0">
                <a:latin typeface="Arial Unicode MS" pitchFamily="34" charset="-128"/>
                <a:ea typeface="Arial Unicode MS" pitchFamily="34" charset="-128"/>
                <a:cs typeface="Arial Unicode MS" pitchFamily="34" charset="-128"/>
              </a:rPr>
              <a:t>(चित्र-2) स्‍टार्ट लॉगिंग</a:t>
            </a:r>
            <a:endParaRPr lang="en-US" sz="1400" dirty="0"/>
          </a:p>
        </p:txBody>
      </p:sp>
      <p:sp>
        <p:nvSpPr>
          <p:cNvPr id="12" name="Rectangle 11"/>
          <p:cNvSpPr/>
          <p:nvPr/>
        </p:nvSpPr>
        <p:spPr>
          <a:xfrm>
            <a:off x="8919370" y="4859697"/>
            <a:ext cx="753732" cy="307777"/>
          </a:xfrm>
          <a:prstGeom prst="rect">
            <a:avLst/>
          </a:prstGeom>
        </p:spPr>
        <p:txBody>
          <a:bodyPr wrap="none">
            <a:spAutoFit/>
          </a:bodyPr>
          <a:lstStyle/>
          <a:p>
            <a:r>
              <a:rPr lang="hi-IN" sz="1400" dirty="0" smtClean="0">
                <a:latin typeface="Arial Unicode MS" pitchFamily="34" charset="-128"/>
                <a:ea typeface="Arial Unicode MS" pitchFamily="34" charset="-128"/>
                <a:cs typeface="Arial Unicode MS" pitchFamily="34" charset="-128"/>
              </a:rPr>
              <a:t>(चित्र-2)</a:t>
            </a:r>
            <a:endParaRPr lang="en-US" sz="1400" dirty="0"/>
          </a:p>
        </p:txBody>
      </p:sp>
      <p:cxnSp>
        <p:nvCxnSpPr>
          <p:cNvPr id="13" name="Straight Arrow Connector 12"/>
          <p:cNvCxnSpPr/>
          <p:nvPr/>
        </p:nvCxnSpPr>
        <p:spPr>
          <a:xfrm>
            <a:off x="9116192" y="770290"/>
            <a:ext cx="8013" cy="30605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178014" y="609961"/>
            <a:ext cx="519822" cy="307777"/>
          </a:xfrm>
          <a:prstGeom prst="rect">
            <a:avLst/>
          </a:prstGeom>
        </p:spPr>
        <p:txBody>
          <a:bodyPr wrap="none">
            <a:spAutoFit/>
          </a:bodyPr>
          <a:lstStyle/>
          <a:p>
            <a:r>
              <a:rPr lang="en-US" sz="1400" dirty="0" smtClean="0"/>
              <a:t>Save</a:t>
            </a:r>
            <a:endParaRPr lang="en-US" sz="1400" dirty="0"/>
          </a:p>
        </p:txBody>
      </p:sp>
    </p:spTree>
    <p:extLst>
      <p:ext uri="{BB962C8B-B14F-4D97-AF65-F5344CB8AC3E}">
        <p14:creationId xmlns="" xmlns:p14="http://schemas.microsoft.com/office/powerpoint/2010/main" val="1244798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88758" y="5600700"/>
            <a:ext cx="11534941" cy="837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i-IN" sz="2000" dirty="0" smtClean="0">
                <a:latin typeface="Arial Unicode MS" pitchFamily="34" charset="-128"/>
                <a:ea typeface="Arial Unicode MS" pitchFamily="34" charset="-128"/>
                <a:cs typeface="Arial Unicode MS" pitchFamily="34" charset="-128"/>
              </a:rPr>
              <a:t>लाईन फीचर लॉगिंग को टैप कर चलना प्रारंभ करें, मोड आने पर स्‍क्रीन में प्रदर्शित प्‍लस (+) साईन पर टैप करें, (चित्र-2 देखे) निश्चित स्‍थान पर पहुंचकर लॉगिंग को सेव करें (चित्र-3 देखे)</a:t>
            </a:r>
            <a:endParaRPr lang="en-US" sz="2000" dirty="0">
              <a:latin typeface="Kruti Dev 010" pitchFamily="2" charset="0"/>
            </a:endParaRPr>
          </a:p>
        </p:txBody>
      </p:sp>
      <p:pic>
        <p:nvPicPr>
          <p:cNvPr id="6"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84386" y="1076515"/>
            <a:ext cx="2147863" cy="3818424"/>
          </a:xfrm>
        </p:spPr>
      </p:pic>
      <p:cxnSp>
        <p:nvCxnSpPr>
          <p:cNvPr id="7" name="Straight Arrow Connector 6"/>
          <p:cNvCxnSpPr/>
          <p:nvPr/>
        </p:nvCxnSpPr>
        <p:spPr>
          <a:xfrm flipH="1">
            <a:off x="2405606" y="1985435"/>
            <a:ext cx="382886" cy="3292"/>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64626" y="2161002"/>
            <a:ext cx="583374" cy="523220"/>
          </a:xfrm>
          <a:prstGeom prst="rect">
            <a:avLst/>
          </a:prstGeom>
        </p:spPr>
        <p:txBody>
          <a:bodyPr wrap="square">
            <a:spAutoFit/>
          </a:bodyPr>
          <a:lstStyle/>
          <a:p>
            <a:r>
              <a:rPr lang="hi-IN" sz="1400" dirty="0" smtClean="0">
                <a:latin typeface="Arial Unicode MS" pitchFamily="34" charset="-128"/>
                <a:ea typeface="Arial Unicode MS" pitchFamily="34" charset="-128"/>
                <a:cs typeface="Arial Unicode MS" pitchFamily="34" charset="-128"/>
              </a:rPr>
              <a:t>लाईन </a:t>
            </a:r>
          </a:p>
          <a:p>
            <a:r>
              <a:rPr lang="hi-IN" sz="1400" dirty="0" smtClean="0">
                <a:latin typeface="Arial Unicode MS" pitchFamily="34" charset="-128"/>
                <a:ea typeface="Arial Unicode MS" pitchFamily="34" charset="-128"/>
                <a:cs typeface="Arial Unicode MS" pitchFamily="34" charset="-128"/>
              </a:rPr>
              <a:t>फीचर</a:t>
            </a:r>
            <a:endParaRPr lang="en-US" sz="1400" dirty="0">
              <a:latin typeface="Arial Unicode MS" pitchFamily="34" charset="-128"/>
              <a:ea typeface="Arial Unicode MS" pitchFamily="34" charset="-128"/>
              <a:cs typeface="Arial Unicode MS" pitchFamily="34" charset="-128"/>
            </a:endParaRPr>
          </a:p>
        </p:txBody>
      </p:sp>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63540" y="1078479"/>
            <a:ext cx="2128905" cy="3784719"/>
          </a:xfrm>
          <a:prstGeom prst="rect">
            <a:avLst/>
          </a:prstGeom>
        </p:spPr>
      </p:pic>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198226" y="1051129"/>
            <a:ext cx="2169885" cy="3857573"/>
          </a:xfrm>
          <a:prstGeom prst="rect">
            <a:avLst/>
          </a:prstGeom>
        </p:spPr>
      </p:pic>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476073" y="1051129"/>
            <a:ext cx="2154999" cy="3831110"/>
          </a:xfrm>
          <a:prstGeom prst="rect">
            <a:avLst/>
          </a:prstGeom>
        </p:spPr>
      </p:pic>
      <p:sp>
        <p:nvSpPr>
          <p:cNvPr id="12" name="Rectangle 11"/>
          <p:cNvSpPr/>
          <p:nvPr/>
        </p:nvSpPr>
        <p:spPr>
          <a:xfrm>
            <a:off x="2852090" y="4877916"/>
            <a:ext cx="2189809" cy="523220"/>
          </a:xfrm>
          <a:prstGeom prst="rect">
            <a:avLst/>
          </a:prstGeom>
        </p:spPr>
        <p:txBody>
          <a:bodyPr wrap="square">
            <a:spAutoFit/>
          </a:bodyPr>
          <a:lstStyle/>
          <a:p>
            <a:pPr algn="ctr"/>
            <a:r>
              <a:rPr lang="hi-IN" sz="1400" dirty="0" smtClean="0">
                <a:latin typeface="Arial Unicode MS" pitchFamily="34" charset="-128"/>
                <a:ea typeface="Arial Unicode MS" pitchFamily="34" charset="-128"/>
                <a:cs typeface="Arial Unicode MS" pitchFamily="34" charset="-128"/>
              </a:rPr>
              <a:t>(चित्र-1)</a:t>
            </a:r>
          </a:p>
          <a:p>
            <a:pPr algn="ctr"/>
            <a:r>
              <a:rPr lang="hi-IN" sz="1400" dirty="0" smtClean="0">
                <a:latin typeface="Arial Unicode MS" pitchFamily="34" charset="-128"/>
                <a:ea typeface="Arial Unicode MS" pitchFamily="34" charset="-128"/>
                <a:cs typeface="Arial Unicode MS" pitchFamily="34" charset="-128"/>
              </a:rPr>
              <a:t>लॉगिंग स्‍टार्ट लोकेशन</a:t>
            </a:r>
            <a:endParaRPr lang="en-US" sz="1400" dirty="0"/>
          </a:p>
        </p:txBody>
      </p:sp>
      <p:sp>
        <p:nvSpPr>
          <p:cNvPr id="13" name="Rectangle 12"/>
          <p:cNvSpPr/>
          <p:nvPr/>
        </p:nvSpPr>
        <p:spPr>
          <a:xfrm>
            <a:off x="6006588" y="4961684"/>
            <a:ext cx="753732" cy="307777"/>
          </a:xfrm>
          <a:prstGeom prst="rect">
            <a:avLst/>
          </a:prstGeom>
        </p:spPr>
        <p:txBody>
          <a:bodyPr wrap="none">
            <a:spAutoFit/>
          </a:bodyPr>
          <a:lstStyle/>
          <a:p>
            <a:r>
              <a:rPr lang="hi-IN" sz="1400" dirty="0" smtClean="0">
                <a:latin typeface="Arial Unicode MS" pitchFamily="34" charset="-128"/>
                <a:ea typeface="Arial Unicode MS" pitchFamily="34" charset="-128"/>
                <a:cs typeface="Arial Unicode MS" pitchFamily="34" charset="-128"/>
              </a:rPr>
              <a:t>(चित्र-2)</a:t>
            </a:r>
            <a:endParaRPr lang="en-US" sz="1400" dirty="0"/>
          </a:p>
        </p:txBody>
      </p:sp>
      <p:cxnSp>
        <p:nvCxnSpPr>
          <p:cNvPr id="14" name="Straight Arrow Connector 13"/>
          <p:cNvCxnSpPr/>
          <p:nvPr/>
        </p:nvCxnSpPr>
        <p:spPr>
          <a:xfrm flipH="1" flipV="1">
            <a:off x="6309855" y="3360355"/>
            <a:ext cx="5734" cy="1586447"/>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531100" y="4872851"/>
            <a:ext cx="2138071" cy="523220"/>
          </a:xfrm>
          <a:prstGeom prst="rect">
            <a:avLst/>
          </a:prstGeom>
        </p:spPr>
        <p:txBody>
          <a:bodyPr wrap="square">
            <a:spAutoFit/>
          </a:bodyPr>
          <a:lstStyle/>
          <a:p>
            <a:pPr algn="ctr"/>
            <a:r>
              <a:rPr lang="hi-IN" sz="1400" dirty="0" smtClean="0">
                <a:latin typeface="Arial Unicode MS" pitchFamily="34" charset="-128"/>
                <a:ea typeface="Arial Unicode MS" pitchFamily="34" charset="-128"/>
                <a:cs typeface="Arial Unicode MS" pitchFamily="34" charset="-128"/>
              </a:rPr>
              <a:t>(चित्र-2)</a:t>
            </a:r>
          </a:p>
          <a:p>
            <a:pPr algn="ctr"/>
            <a:r>
              <a:rPr lang="hi-IN" sz="1400" dirty="0" smtClean="0">
                <a:latin typeface="Arial Unicode MS" pitchFamily="34" charset="-128"/>
                <a:ea typeface="Arial Unicode MS" pitchFamily="34" charset="-128"/>
                <a:cs typeface="Arial Unicode MS" pitchFamily="34" charset="-128"/>
              </a:rPr>
              <a:t>सेव लॉगिंग लाईन फीचर</a:t>
            </a:r>
            <a:endParaRPr lang="en-US" sz="1400" dirty="0"/>
          </a:p>
        </p:txBody>
      </p:sp>
      <p:cxnSp>
        <p:nvCxnSpPr>
          <p:cNvPr id="19" name="Straight Arrow Connector 18"/>
          <p:cNvCxnSpPr/>
          <p:nvPr/>
        </p:nvCxnSpPr>
        <p:spPr>
          <a:xfrm>
            <a:off x="8521297" y="874623"/>
            <a:ext cx="8013" cy="30605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311478" y="655746"/>
            <a:ext cx="1175422" cy="307777"/>
          </a:xfrm>
          <a:prstGeom prst="rect">
            <a:avLst/>
          </a:prstGeom>
        </p:spPr>
        <p:txBody>
          <a:bodyPr wrap="square">
            <a:spAutoFit/>
          </a:bodyPr>
          <a:lstStyle/>
          <a:p>
            <a:r>
              <a:rPr lang="hi-IN" sz="1400" dirty="0" smtClean="0">
                <a:latin typeface="Arial Unicode MS" pitchFamily="34" charset="-128"/>
                <a:ea typeface="Arial Unicode MS" pitchFamily="34" charset="-128"/>
                <a:cs typeface="Arial Unicode MS" pitchFamily="34" charset="-128"/>
              </a:rPr>
              <a:t>सेव</a:t>
            </a:r>
            <a:endParaRPr lang="en-US" sz="1400" dirty="0">
              <a:latin typeface="Arial Unicode MS" pitchFamily="34" charset="-128"/>
              <a:ea typeface="Arial Unicode MS" pitchFamily="34" charset="-128"/>
              <a:cs typeface="Arial Unicode MS" pitchFamily="34" charset="-128"/>
            </a:endParaRPr>
          </a:p>
        </p:txBody>
      </p:sp>
      <p:pic>
        <p:nvPicPr>
          <p:cNvPr id="24" name="Picture 2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729538" y="1048481"/>
            <a:ext cx="2171374" cy="3841019"/>
          </a:xfrm>
          <a:prstGeom prst="rect">
            <a:avLst/>
          </a:prstGeom>
        </p:spPr>
      </p:pic>
      <p:sp>
        <p:nvSpPr>
          <p:cNvPr id="25" name="Rectangle 24"/>
          <p:cNvSpPr/>
          <p:nvPr/>
        </p:nvSpPr>
        <p:spPr>
          <a:xfrm>
            <a:off x="10182913" y="4944268"/>
            <a:ext cx="1178528" cy="307777"/>
          </a:xfrm>
          <a:prstGeom prst="rect">
            <a:avLst/>
          </a:prstGeom>
        </p:spPr>
        <p:txBody>
          <a:bodyPr wrap="none">
            <a:spAutoFit/>
          </a:bodyPr>
          <a:lstStyle/>
          <a:p>
            <a:r>
              <a:rPr lang="hi-IN" sz="1400" dirty="0" smtClean="0">
                <a:latin typeface="Arial Unicode MS" pitchFamily="34" charset="-128"/>
                <a:ea typeface="Arial Unicode MS" pitchFamily="34" charset="-128"/>
                <a:cs typeface="Arial Unicode MS" pitchFamily="34" charset="-128"/>
              </a:rPr>
              <a:t>अन्‍य स्‍थान रोड</a:t>
            </a:r>
            <a:endParaRPr lang="en-US" sz="1400" dirty="0"/>
          </a:p>
        </p:txBody>
      </p:sp>
      <p:sp>
        <p:nvSpPr>
          <p:cNvPr id="18" name="Title 1"/>
          <p:cNvSpPr txBox="1">
            <a:spLocks/>
          </p:cNvSpPr>
          <p:nvPr/>
        </p:nvSpPr>
        <p:spPr>
          <a:xfrm>
            <a:off x="355600" y="165267"/>
            <a:ext cx="11544300" cy="56531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hi-IN" sz="3200" b="1"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2 - </a:t>
            </a:r>
            <a:r>
              <a:rPr lang="hi-IN" sz="3200" b="1" dirty="0" smtClean="0">
                <a:latin typeface="Arial Unicode MS" pitchFamily="34" charset="-128"/>
                <a:ea typeface="Arial Unicode MS" pitchFamily="34" charset="-128"/>
                <a:cs typeface="Arial Unicode MS" pitchFamily="34" charset="-128"/>
              </a:rPr>
              <a:t>लाईन </a:t>
            </a:r>
            <a:r>
              <a:rPr kumimoji="0" lang="hi-IN" sz="3200" b="1"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फीचर लॉग करने की प्रक्रिया </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3316119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801</Words>
  <Application>Microsoft Office PowerPoint</Application>
  <PresentationFormat>Custom</PresentationFormat>
  <Paragraphs>73</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मैपिनर सॉफ्टवेयर का उपयोग कर वृक्षारोपण के नक्‍शे बनाना</vt:lpstr>
      <vt:lpstr>मोबाईल के प्‍ले स्‍टोर को खोलें तथा नीचे दिये गये निर्देशो का अनुसरण करें </vt:lpstr>
      <vt:lpstr>        (चित्र-1)                        (चित्र-2)                      (चित्र-3)                          (चित्र-4)                      (चित्र-5)</vt:lpstr>
      <vt:lpstr>मैदानी सर्वेक्षण की प्रक्रिया</vt:lpstr>
      <vt:lpstr>मैप पर वर्तमान में आपकी लोकेशन</vt:lpstr>
      <vt:lpstr>नक्‍शे का बेकग्राउंड को बदलना</vt:lpstr>
      <vt:lpstr>पाइंट, लाईन एवं पॉलीगान फीचर को  सॉफ्टवेयर की सहायता से मेपिंग करना</vt:lpstr>
      <vt:lpstr>1 - एरिया फीचर लॉग करने की प्रक्रिया </vt:lpstr>
      <vt:lpstr>Slide 9</vt:lpstr>
      <vt:lpstr>3 - पाइंट फीचर लॉग करने की प्रक्रिया </vt:lpstr>
      <vt:lpstr>4 - डाटा ट्रांसफर</vt:lpstr>
      <vt:lpstr>धन्‍यवाद</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GIS-Deepak</dc:creator>
  <cp:lastModifiedBy>APCCF</cp:lastModifiedBy>
  <cp:revision>99</cp:revision>
  <dcterms:created xsi:type="dcterms:W3CDTF">2017-09-27T22:52:54Z</dcterms:created>
  <dcterms:modified xsi:type="dcterms:W3CDTF">2017-10-18T05:50:09Z</dcterms:modified>
</cp:coreProperties>
</file>